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60" r:id="rId3"/>
    <p:sldId id="258" r:id="rId4"/>
    <p:sldId id="257" r:id="rId5"/>
    <p:sldId id="297" r:id="rId6"/>
    <p:sldId id="259" r:id="rId7"/>
    <p:sldId id="296" r:id="rId8"/>
    <p:sldId id="272" r:id="rId9"/>
    <p:sldId id="273" r:id="rId10"/>
    <p:sldId id="274" r:id="rId11"/>
    <p:sldId id="275" r:id="rId12"/>
    <p:sldId id="276" r:id="rId13"/>
    <p:sldId id="278" r:id="rId14"/>
    <p:sldId id="279" r:id="rId15"/>
    <p:sldId id="280" r:id="rId16"/>
    <p:sldId id="349" r:id="rId17"/>
    <p:sldId id="314" r:id="rId18"/>
    <p:sldId id="306" r:id="rId19"/>
    <p:sldId id="313" r:id="rId20"/>
    <p:sldId id="308" r:id="rId21"/>
    <p:sldId id="310" r:id="rId22"/>
    <p:sldId id="350" r:id="rId23"/>
    <p:sldId id="351" r:id="rId24"/>
    <p:sldId id="353" r:id="rId25"/>
    <p:sldId id="352" r:id="rId26"/>
    <p:sldId id="307" r:id="rId27"/>
    <p:sldId id="354" r:id="rId28"/>
    <p:sldId id="321" r:id="rId29"/>
    <p:sldId id="322" r:id="rId30"/>
    <p:sldId id="316" r:id="rId31"/>
    <p:sldId id="293" r:id="rId32"/>
    <p:sldId id="343" r:id="rId33"/>
    <p:sldId id="358" r:id="rId34"/>
    <p:sldId id="319" r:id="rId35"/>
    <p:sldId id="359" r:id="rId36"/>
    <p:sldId id="356" r:id="rId37"/>
    <p:sldId id="357" r:id="rId38"/>
    <p:sldId id="315" r:id="rId39"/>
    <p:sldId id="318" r:id="rId40"/>
    <p:sldId id="294" r:id="rId4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72877"/>
  </p:normalViewPr>
  <p:slideViewPr>
    <p:cSldViewPr snapToGrid="0" snapToObjects="1">
      <p:cViewPr varScale="1">
        <p:scale>
          <a:sx n="91" d="100"/>
          <a:sy n="91" d="100"/>
        </p:scale>
        <p:origin x="5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30.2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1 110 24575,'12'-13'0,"7"-3"0,3-2 0,0 2 0,0 2 0,-12 7 0,2-2 0,-8 7 0,2-3 0,1 2 0,3-1 0,-1 1 0,-2 3 0,1 0 0,2 0 0,0 0 0,7 0 0,-9 1 0,6 1 0,-3 2 0,2 0 0,-2 0 0,-5 2 0,0 5 0,1 3 0,-1-1 0,-1-1 0,-2-2 0,-1-1 0,0 0 0,0-4 0,1-4 0,3 1 0,1 0 0,-1 0 0,-3-1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12T16:52:17.1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787 729,'3'69,"0"-9,-4-20,0 12,0 15,-5 2,0-3,-1-3,3 1,3-8,1-4,-2-18,-1 1,-3-1,1-3,-1-5,4-4,-2 4,1-1,1 6,0-6,2-1,0-1,0 0,0 9,-1 3,-1 6,-5 15,3-2,-1 5,4-3,3-16,-1 7,0-6,-1 7,0 14,0-2,0 3,0-8,1-1,6 7,-1 10,4 1,-1 6,3-7,-1-9,1 0,1-2,-3 3,1-1,-5-18,-2-10,-1-8,-1-6,0 0,-2-2,-2 11,1 12,0 12,0 19,6-23,1 4,1 2,1 0,1-2,0-2,4 29,-9-31,-4-1,1 10,1 4,2 12,-2-12,0-17,-2-18,0-13,0 4,0 16,0 6,0 8,0-2,0-13,-1-5,-2-5,-3 11,-1 14,1 14,2-11,2-11,2-16,0 0,0 10,0 9,0-4,0-14,0 17,0-5,-1 22,0-16,-1-9,-2-2,2-5,-1 0,1-8,-2 4,-2 3,0 10,1-10,4-9,-7-4,-16 12,-10 11,-2-1,12-11,16-18,-5-38,7 22,-9-26,3-8,8 12,-5-31,9 31,0 6,0 6,0 0,4-12,0-2,2-11,-2 10,-2 5,-2 3,0-3,-1-8,-1-12,1-17,-1 0,2 7,0 19,3 10,2-21,3-3,3-16,-1 8,1 7,0 0,-1 6,-1 0,5-24,5-9,5-8,2 10,-7 33,-4 7,0 10,1-5,5-11,2-14,-6 6,-4 2,-6 17,-1 0,0-21,-1-6,3-12,1 8,-2 10,4-6,-5 5,1-11,4-9,0 1,1 5,-2 4,-2 1,1-15,1 1,1 7,1 9,5-7,-2-1,1-2,-5 21,-4 14,2-4,-4 1,2-11,-2 6,0 0,2-1,0-16,-4 6,0-4,-3 17,1 12,0-3,1-7,-2-11,0 7,0 10,0 12,0-9,1-11,0-19,1 15,-1 3,-1 7,0-9,0 0,0 3,0 20,0 9,0 6,0-11,-3 9,2-6,-29 34,-16 30,-17 10,-8 11,5-2,8-2,25-23,0 3,-22 30,-1 8,6-2,8 10,13 1,9-8,13-22,0-20,6-5,0 1,1 18,0 17,0 15,-1-34,0 1,0-1,0 0,0 1,0 1,-2 39,-2-5,-2-1,3-8,0-1,1 7,3 1,-2-30,1 0,4 45,-3-23,3-19,-2-18,2 13,2 3,-1-6,0-9,-1-12,4 5,4 18,0 8,1 19,-6-29,1 1,2 4,2 1,2 6,2 0,1-2,1-2,7 37,-8-17,-12-28,-4-9,0-6,0-8,0 2,0 4,0 2,3 18,-3-3,2-11,-2-2,1 12,1 20,0 6,0-15,-2-24,0-9,0-9,0 1,0 0,2 14,4 14,-1-7,2-7,-1-18,2 2,-1-6,7 20,-2-9,0 13,-2-12,-5-5,6 13,8 27,2 2,-4-8,-8-27,-7-9,7 36,-1-2,2 6,-1-34,9-61,3 0,13-33,-4-1,-6-8,-11 26,-2-4,-2-4,-1 0,2 6,-1 0,0-3,0 3,3-23,-5-4,-7 9,0 4,3-5,3-7,1 8,-2 3,-3 21,4-4,-3-12,2-10,0-2,1 10,2 14,2-7,4-5,-1 0,0-6,-1 3,-6-24,-1-1,-2-2,-2 47,0-2,0-16,-1-3,-4 4,1 1,2-5,-1 3,-10-29,-4 6,8 37,-1-2,-2-5,-2-3,0-6,1 0,4 17,0 2,-7-42,10 24,-8-19,4 32,0-2,0-1,1 0,0 0,2 1,5-27,-1-11,1 0,-2 43,0-1,-5-41,-1 21,-4 4,1 0,-7-13,-4-4,2 22,0 4,-1-10,3 22,-3-3,-4-4,-4 0,-4 0,-2 4,-22-25,9 14,22 5,11 18,7 12,-7 26,-24 24,-15 13,13-2,0 5,1 2,2 3,2 4,2 3,-2 15,3 6,3 10,4 6,8-19,1 2,2 1,-1 4,3-1,0-2,1 17,2-5,1-9,2-4,5-19,1-4,-5 43,5-7,-1-6,1-30,1 4,-1 18,1 3,1 2,0 3,2 11,2 2,1 2,1-1,2-5,-1 2,-3-20,0 3,0-1,-1-3,0-1,0 0,0 3,0 0,0-1,2 22,-1-5,2-16,-1-7,1 13,-5-38,0-15,0 11,1 36,2 25,-1 5,0-9,1-17,5 22,-2-36,0 0,-1-1,0-2,-2-2,-1-3,-1 12,-2-13,0-12,3-1,-1 13,-1 37,0 4,-4-1,1-31,0-26,2-3,1-9,0 8,-1 18,0 30,0-26,0 1,0 32,0-19,2-37,-2-12,2 0,-2-1,0 3,0-6,25-48,-9-7,19-45,-16 4,-3 7,-4-8,-4 31,0-5,4-20,2-5,2-4,0-1,0 0,0 5,-2 25,-2 4,1-27,-6 5,-2 5,2-2,7-4,1 19,2-7,0-20,1-3,0-1,-1-1,-5 0,-4 2,-3 14,-3 3,-1 12,-1 1,1 0,-1 2,2-34,-2 6,-3-3,0 3,0 11,3 4,2 5,7-35,-4 49,0-1,2-2,-1 1,4-40,3-5,-6 35,1-4,-1-4,1-1,-2 4,0 1,0 8,0 0,0 3,0 0,0-3,0-2,1-9,-1-1,-3 7,-3 0,-1-6,-2 1,1 9,-1 1,-5-41,9 34,8 25,11 19,15 3,-1 8,-6 4,-14 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12T16:52:27.58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4 246,'-2'46,"1"-5,0-12,1 5,2 1,2 5,1-8,4 5,0-5,0-5,-2-5,0-9,1-2,7-2,2-1,7 3,12 8,26 5,11-3,3-3,-20-10,-21-3,-16-2,-2-1,4-2,18-2,18-2,0 1,-4-4,-5 2,-2 0,19-1,-9 3,-14 0,-19 1,-16 2,26-2,11-5,15 1,-5-7,-7 0,-7-7,8-3,-16 3,-4 5,-15 5,-6 4,10-24,-1-2,3-17,-7 1,-10 5,-2 2,-3 6,-3 13,-14 3,-14-1,-7 4,-5-6,12 9,-4-2,-10-8,-17-4,-26-5,16 10,11 4,30 10,23 5,0 0,-8 7,4 1,-8 3,10 1,-1 1,-12 6,-9 7,-4 0,5-3,1-5,9-7,2 4,8 0,6 4,4 0,1 1,1 9,7 1,4 4,5-8,0-9,-3-7,13 5,16 5,12 3,5-4,-19-6,-12-7,4-1,10-2,21 0,0 0,-10-3,-18-1,-17-2,-4-3,1-4,8-6,-3-3,-5-1,-8 2,-5 0,-6 1,-9-4,-23-7,-10 5,-15-5,6 9,1-2,7 2,6 4,6 6,-15 0,-5 1,7 0,12 4,20 7,3 8,-12 10,5 2,-1 5,0 4,-4 10,-3 10,11 1,9-13,13-18,3-12,16-11,19-4,38-8,13-8,4-3,-29 3,-18-6,-27 7,-4-5,-12 7,-6-3,-25-12,-21-3,-2 2,3 16,28 16,7 6,-10 5,-12 12,-6 4,4 1,15-9,11-8,8-4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26.79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3483 1 24575,'-14'30'0,"-3"9"0,-3 15 0,-2 14 0,6-16 0,2 8 0,6-24 0,3 4 0,1-14 0,1 7 0,1-2 0,0 8 0,1 0 0,1 4 0,0-4 0,1-11 0,-1 4 0,1-6 0,-1 13 0,0 13 0,0 11 0,0 3 0,0-14 0,0-16 0,0-12 0,0-2 0,0 11 0,-1 3 0,0-2 0,-1 2 0,1-18 0,-4 44 0,2-26 0,-1 18 0,3-24 0,0-20 0,1-3 0,-8-3 0,-6-4 0,-16 1 0,0 1 0,-6 0 0,1 2 0,-7-2 0,5-1 0,-26 0 0,-16 1 0,30 0 0,-4-1 0,-16 2 0,-1-1 0,7 0 0,1 0 0,-5 0 0,0-1 0,5-1 0,3 1 0,-40-1 0,42-1 0,1 0 0,-35-5 0,40 2 0,-1-1 0,-45-6 0,43 4 0,-1 0 0,-4 1 0,0-1 0,2 1 0,2-1 0,-43-4 0,4 6 0,13 0 0,2 2 0,-7 1 0,29 0 0,-38-2 0,22 1 0,-3-2 0,31 3 0,14 1 0,14 0 0,-10 1 0,-9 0 0,-9-2 0,-9 0 0,-7-2 0,6 1 0,-1 0 0,16 1 0,-9 1 0,11-1 0,-13 1 0,25-1 0,0-9 0,9-11 0,2-8 0,0-4 0,5 0 0,6 1 0,1-9 0,3-5 0,-5-10 0,-3-21 0,-2-6 0,1-4 0,5 7 0,2 23 0,1 12 0,0 3 0,1 14 0,2-19 0,3-2 0,2-8 0,1 2 0,-4 9 0,-1 13 0,-1 3 0,-2 9 0,3-6 0,-2 9 0,0-1 0,1 4 0,0 1 0,0 0 0,1 1 0,-3 7 0,1 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28.4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0 145 24575,'9'-9'0,"-1"2"0,4-7 0,-2 5 0,0-2 0,-3 5 0,-4 4 0,9-8 0,1 0 0,9-7 0,-3 3 0,-6 5 0,5-1 0,-3 4 0,1-1 0,-6 4 0,-8 6 0,-2 5 0,2 2 0,0 0 0,2-2 0,0-4 0,0 1 0,1 4 0,2 3 0,-1 16 0,-3-8 0,-1 2 0,1-12 0,0-5 0,0-1 0,-1 1 0,2-2 0,2-2 0,28-2 0,-22-1 0,18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08.91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1544 24575,'0'-55'0,"0"0"0,0-35 0,0 27 0,0 2 0,0-25 0,0-6 0,0 26 0,1-9 0,2 12 0,0-11 0,0 20 0,-1 2 0,1 14 0,-1-2 0,1 9 0,5-11 0,2-6 0,-1 4 0,1-4 0,-5 11 0,0-14 0,-1 5 0,-3-6 0,-1 14 0,0-1 0,0 13 0,0 8 0,-1 9 0,1-1 0,-2-1 0,1-5 0,-1 8 0,1 3 0,1 5 0,0-1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10.79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 1594 24575,'-2'-50'0,"4"-22"0,1-2 0,0 16 0,0-2 0,-1 5 0,-2-1 0,0-14 0,-1 0 0,-1 12 0,-1 2 0,0-1 0,-1 1 0,-2-27 0,2 14 0,2 18 0,2 0 0,1 5 0,2-39 0,3 6 0,1-17 0,-2 22 0,-4 26 0,-2 17 0,1 19 0,1-19 0,0 20 0,1-20 0,-2 29 0,0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17.28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1 24575,'7'9'0,"0"1"0,2 3 0,0-1 0,6 6 0,-5-2 0,-1 0 0,-4-3 0,2 3 0,1-1 0,5 3 0,-2-6 0,-3-5 0,-3-4 0,2 1 0,3 2 0,1 0 0,-1 0 0,-4-3 0,-4 1 0,0 0 0,-1 0 0,0-2 0,6-7 0,2-3 0,12-10 0,8-4 0,5-3 0,-4 7 0,-6 3 0,-10 8 0,5-5 0,-1 2 0,2-2 0,-7 3 0,-2 2 0,-6 4 0,0 0 0,-1 0 0,3 0 0,-4 1 0,3-1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19.89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24575,'21'21'0,"-5"-3"0,-5-6 0,-3 0 0,-2-5 0,-1 2 0,-2-6 0,0 3 0,4-1 0,2-1 0,-1 1 0,-3-2 0,-2-2 0,6 3 0,0-2 0,8 3 0,-9-3 0,0-1 0,-4 1 0,5 1 0,-2 1 0,-1 0 0,-4-2 0,-2 0 0,18-1 0,5 0 0,4-1 0,-5 0 0,-17 0 0,-2 0 0,2-3 0,5-4 0,-2 3 0,3-3 0,-8 5 0,7-3 0,-3 2 0,2-1 0,-4 2 0,3-3 0,10-6 0,0-1 0,1 0 0,-7 4 0,-5 2 0,1-1 0,-1 2 0,-2 0 0,-3 3 0,0 0 0,0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9-04T13:14:32.4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27 24575,'49'0'0,"-14"-1"0,1 1 0,-15-2 0,8 0 0,13-1 0,10-1 0,-13 2 0,-13 0 0,-17 2 0,4 0 0,4 0 0,2 0 0,-7 0 0,-2 0 0,-4 0 0,3 0 0,-1 0 0,-1 0 0,3 0 0,-1-1 0,1 0 0,14-1 0,0 1 0,7-1 0,-8 2 0,-9-2 0,-6 2 0,4-1 0,2 1 0,-2 0 0,-3 0 0,-7 0 0,-1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9-12T16:52:05.84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1,'64'1,"-1"1,-2 1,-4-1,10-1,5 2,-4-1,4 1,7-1,-27-1,2 0,-3-1,1 1,5 0,2 1,-3-1,-2 1,37 2,-3-1,-21-2,-23 1,-17-1,-11 0,-1 0,26 0,12-1,23 2,13 5,-3 0,6 4,-3-4,-23-3,-3-2,-10-2,1 0,0 0,4-2,-15 1,4 0,-9 0,-8 1,-4-2,-3 2,9-2,13 2,3 0,10 0,-1 0,10 0,15 0,-24 0,-1 2,3 4,33 2,3 3,2-5,-44-2,-19-2,-2-1,14-1,11 0,17-2,-4-1,5 1,4-2,2 4,-2-2,-23 2,-5-3,10 3,11 0,15 0,-23 0,-20 0,-5 0,10 3,9-3,-6 5,-12-5,-6 1,15-4,14 1,29-2,-40 4,0-1,37 1,-12 0,-13-2,9-2,20-1,-2 2,-22 0,2 3,-18 0,5 0,12 0,4 0,9-1,-1-1,-15 2,-7-1,12 0,-33 2,0 0,20-1,25 7,-6-2,-19 4,-27-5,-6 1,29-3,-6 0,5-1,8 1,2-2,-3 0,-4 0,20 0,-39 0,-14 0,4 0,13 0,-12 0,-3 0,-7 0,5 0,10-2,-1 1,-11-3,-1 3,-5 1,34 7,3-1,10 2,-21-4,-19-3,-7-1,-3 0,9 0,9 0,-3 3,18 1,24 6,7 0,11 0,-18-3,-21-2,-8-3,-16 1,-5-3,0-1,-10 0,13-2,2-5,4 2,8-5,-16 7,-8 1,-2-3,2-2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75182-76CF-564F-947C-19123E22F84F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7E919-F0C9-3242-B799-B1AECE335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4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9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55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944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3F0DA-B476-DD07-5E73-2E6EEEF26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3349A8-E739-AAA7-D7A1-0C019C910D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AA322C-CD72-2DC2-0129-14B45240B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4CF4B-8991-F710-3960-B2A9E261CB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51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6482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  <a:p>
            <a:endParaRPr lang="nb-NO"/>
          </a:p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90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 (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837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66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Northin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8131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984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217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587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\in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mathbb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{F}^{m \times n} = M(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m,n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mathbb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{F})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9759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A(\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{x})_i = \sum_{j=1}^n A_{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ij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x_j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=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A_{11} &amp; A_{12}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A_{1n} \\ 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A_{21} &amp; A_{22}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A_{2n}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A_{m1} &amp; A_{m2}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17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A matrMatriu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8732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A_{11} &amp; A_{12}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A_{1n} \\ 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A_{21} &amp; A_{22}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A_{2n}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A_{m1} &amp; A_{m2}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A_{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B_{11} &amp; B_{12}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B_{1o} \\ 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B_{21} &amp; B_{22}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B_{2o}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B_{n1} &amp; B_{n2}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B_{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=  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begin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 C_{11} &amp; C_{12}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C_{1o} \\ 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C_{21} &amp; C_{22}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C_{2o}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 \\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C_{m1} &amp; C_{m2} &amp;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C_{mo}  \end{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bmatrix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512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8130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976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88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21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mathbb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{N} = \{0, 1, 2, 3,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ldots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\}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07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mathbb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{C} = \{ \; x +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mathrm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{i} b \;\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\; a,\, b \in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mathbb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{R}\; \},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qquad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mathrm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{i}^2 = -1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563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93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mathbb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{C} = \{ \; x +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mathrm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{i} b \;\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\; a,\, b \in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mathbb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{R}\; \},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qquad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mathrm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{i}^2 = -1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44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4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EC1EB-790F-7247-B712-69DCB0F4B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8623E-537A-2945-B5E4-9D08D4C7A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Avenir Light" panose="020B04020202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1C7F8-B58E-604D-A02C-070D6C28C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F301B-4C39-0C47-84B5-C6E5C64B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C04B6-F326-A341-8E70-5CB83B9C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3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C1158-DDBA-454E-8AA8-83D0A93C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520D54-E3CC-814E-B95B-722031226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EFFF5-EB56-AE4B-9EC6-C858B62A8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C202-950A-DF4D-AFFD-AA16FEC97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F1720-E80A-C048-B79F-12BC4A88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5A97F3-399B-1E49-BAAE-1EB7BABC2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33C54-1FD4-2344-B0DF-833D4539B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0DC5-F258-F643-9273-9055763B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10FB3-D17B-0745-BB26-3BF57D49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5E213-EF8C-2F40-A454-3D87264FD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0FED-DAB5-6B45-B960-229912622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9B706-255C-3146-9F9E-F88AC35F8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800" baseline="0"/>
            </a:lvl2pPr>
            <a:lvl3pPr>
              <a:defRPr sz="2400" baseline="0"/>
            </a:lvl3pPr>
            <a:lvl4pPr>
              <a:defRPr sz="2400" baseline="0"/>
            </a:lvl4pPr>
            <a:lvl5pPr>
              <a:defRPr sz="24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A06BE-E0BB-C648-AF7B-8A11A7878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35BC4-D876-9E41-AFCA-EFA8C5D6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1C440-05E9-5344-A10B-9583EC7A0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5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7747-424C-CC49-B42D-9CFF20A63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69FE1-B144-FD43-BCBB-7EB207AD4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26F06-4676-F147-BD72-BA6C2255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312DE-9F8B-1B46-BEAB-A0E64C8E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1587B-C584-6E49-9DC1-05A03BA3F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08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7C939-684D-3942-858D-FCE388415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06A0E-44ED-AA47-9766-B6231F122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725E7-AF4A-954B-8C32-B1510E1EC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99DA2-228B-5347-B6F5-FFE3C09D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25300-0828-1046-8AF6-87272DDF2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553BA-D3FC-9C46-8CE5-F7C5B2DC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0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919BF-E28B-1C46-832F-9E19C73CA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8F2A9-790A-2A49-9DAC-7676B5AC1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358EF-1087-A94E-8677-2CFDDE4A3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6DEB7C-61D2-7F4C-BF4B-D18808F4EA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732E1-84AB-154A-8252-AC83C03E6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7F135-14CD-E843-A5AD-98174C3C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35D097-D07F-AA41-A041-003211CE5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8FAAF5-B118-794A-B8BA-066FCBB5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BE4F8-5FE9-144C-B46C-537B4E32D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EB3810-E53E-854B-9465-A7A0C18E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E7316-AE10-7F49-A664-6D7C2895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938E90-4979-9F4A-B49E-49051AD04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B50404-32C1-6740-A402-0131D3C9F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61101-66D6-6D45-A183-FE8564D7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EF2A5-FB5B-9A4B-9A3D-289EDD5A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82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F042-3C93-7143-8DA8-CC601C8E2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CD37-625B-BA45-8A19-05522A0EA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3ECDC-9174-1042-9741-20DC919AD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824C80-DD37-AF47-9416-92A21ACB9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0D0E9-FCA4-D34D-99E5-8D06AA85E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3A876A-BFE5-044B-BAE9-8438035A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9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1B4AF-738D-3548-BD3A-A772FF71F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51A7B-68E4-6E4C-945A-21C255F33A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F8974-7061-4643-9131-821367192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5D842-A0F2-B74E-B1A7-F9BA33E5B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3807B-6BAE-B740-8D16-D64C936DA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03A91-12B0-F84D-9EF4-8868F45C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1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002C7F-E0DA-364C-8BC3-70E46E95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93C3-1050-824B-BA69-AB9ED692D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94690-652E-BD46-94F4-E3DE17C23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7D075E0F-F1B2-EF4B-A8EE-E2FBA9EDBFA7}" type="datetimeFigureOut">
              <a:rPr lang="en-US" smtClean="0"/>
              <a:pPr/>
              <a:t>9/7/26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010CA-2EF1-0A49-8F1E-1D872244A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894D-556E-E647-B8F8-4ABD71696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35BF1548-D5B3-2748-B836-73DB37690C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3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venir Light" panose="020B0402020203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imenkva.github.io/esqc_math" TargetMode="Externa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svg"/><Relationship Id="rId4" Type="http://schemas.openxmlformats.org/officeDocument/2006/relationships/image" Target="../media/image4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7" Type="http://schemas.openxmlformats.org/officeDocument/2006/relationships/image" Target="../media/image5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image" Target="../media/image56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customXml" Target="../ink/ink5.xml"/><Relationship Id="rId18" Type="http://schemas.openxmlformats.org/officeDocument/2006/relationships/image" Target="../media/image66.png"/><Relationship Id="rId3" Type="http://schemas.openxmlformats.org/officeDocument/2006/relationships/image" Target="../media/image60.emf"/><Relationship Id="rId21" Type="http://schemas.openxmlformats.org/officeDocument/2006/relationships/image" Target="../media/image62.emf"/><Relationship Id="rId7" Type="http://schemas.openxmlformats.org/officeDocument/2006/relationships/customXml" Target="../ink/ink2.xml"/><Relationship Id="rId12" Type="http://schemas.openxmlformats.org/officeDocument/2006/relationships/image" Target="../media/image63.png"/><Relationship Id="rId17" Type="http://schemas.openxmlformats.org/officeDocument/2006/relationships/customXml" Target="../ink/ink7.xml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65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5" Type="http://schemas.openxmlformats.org/officeDocument/2006/relationships/customXml" Target="../ink/ink6.xml"/><Relationship Id="rId10" Type="http://schemas.openxmlformats.org/officeDocument/2006/relationships/image" Target="../media/image62.png"/><Relationship Id="rId19" Type="http://schemas.openxmlformats.org/officeDocument/2006/relationships/customXml" Target="../ink/ink8.xml"/><Relationship Id="rId4" Type="http://schemas.openxmlformats.org/officeDocument/2006/relationships/image" Target="../media/image61.emf"/><Relationship Id="rId9" Type="http://schemas.openxmlformats.org/officeDocument/2006/relationships/customXml" Target="../ink/ink3.xml"/><Relationship Id="rId14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7.emf"/><Relationship Id="rId7" Type="http://schemas.openxmlformats.org/officeDocument/2006/relationships/customXml" Target="../ink/ink1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69.emf"/><Relationship Id="rId5" Type="http://schemas.openxmlformats.org/officeDocument/2006/relationships/customXml" Target="../ink/ink9.xml"/><Relationship Id="rId10" Type="http://schemas.openxmlformats.org/officeDocument/2006/relationships/image" Target="../media/image15.png"/><Relationship Id="rId4" Type="http://schemas.openxmlformats.org/officeDocument/2006/relationships/image" Target="../media/image68.emf"/><Relationship Id="rId9" Type="http://schemas.openxmlformats.org/officeDocument/2006/relationships/customXml" Target="../ink/ink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emf"/><Relationship Id="rId4" Type="http://schemas.openxmlformats.org/officeDocument/2006/relationships/image" Target="../media/image78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67229C-8B0D-7344-9C85-1807B929D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US"/>
              <a:t>By Simen Kvaal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3FF875-61BC-C592-1D71-D79CAD3AB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728" y="1417913"/>
            <a:ext cx="4942280" cy="402217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6A9050D-4BB1-FABE-F184-AE2236E9A66A}"/>
              </a:ext>
            </a:extLst>
          </p:cNvPr>
          <p:cNvSpPr txBox="1">
            <a:spLocks/>
          </p:cNvSpPr>
          <p:nvPr/>
        </p:nvSpPr>
        <p:spPr>
          <a:xfrm>
            <a:off x="643467" y="804822"/>
            <a:ext cx="4620584" cy="45671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Avenir Light" panose="020B0402020203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ESQC 2026</a:t>
            </a:r>
          </a:p>
          <a:p>
            <a:pPr algn="l"/>
            <a:endParaRPr lang="en-US" sz="4400" dirty="0"/>
          </a:p>
          <a:p>
            <a:pPr algn="l"/>
            <a:r>
              <a:rPr lang="en-US" sz="4400" dirty="0"/>
              <a:t>Mathematical Methods</a:t>
            </a:r>
            <a:br>
              <a:rPr lang="en-US" sz="4400" dirty="0"/>
            </a:br>
            <a:r>
              <a:rPr lang="en-US" sz="4400" dirty="0"/>
              <a:t>Lecture 1</a:t>
            </a:r>
          </a:p>
        </p:txBody>
      </p:sp>
    </p:spTree>
    <p:extLst>
      <p:ext uri="{BB962C8B-B14F-4D97-AF65-F5344CB8AC3E}">
        <p14:creationId xmlns:p14="http://schemas.microsoft.com/office/powerpoint/2010/main" val="1448464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68806-67B0-6344-A732-87EAFA5D2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Rational numbers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AC73C-F13B-B749-B681-846AF40E7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050" y="1668673"/>
            <a:ext cx="3771900" cy="876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7B65EF-191D-DB41-B747-A5AD0F915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" y="2292350"/>
            <a:ext cx="11925300" cy="2273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ACE022-C9B4-B348-8AA4-3F19F72DA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4274" y="3818237"/>
            <a:ext cx="1988929" cy="28782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52B80C-5097-D149-ABBA-8640B7C40E8A}"/>
              </a:ext>
            </a:extLst>
          </p:cNvPr>
          <p:cNvSpPr txBox="1"/>
          <p:nvPr/>
        </p:nvSpPr>
        <p:spPr>
          <a:xfrm>
            <a:off x="5486400" y="4565650"/>
            <a:ext cx="42877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Pythagoras of Samos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Pythagorean school, ”everything is number”. And by number, they meant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rational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580930-FC73-3D40-8F92-E582866CF1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3267" y="4714274"/>
            <a:ext cx="2911016" cy="183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13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68806-67B0-6344-A732-87EAFA5D2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numbers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1783BE-4EE6-CF4A-A36B-76E6B459D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1690688"/>
            <a:ext cx="11925300" cy="2273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D1ADF5-54AC-D947-BF5A-5BEFFE823F3A}"/>
              </a:ext>
            </a:extLst>
          </p:cNvPr>
          <p:cNvSpPr txBox="1"/>
          <p:nvPr/>
        </p:nvSpPr>
        <p:spPr>
          <a:xfrm>
            <a:off x="1150143" y="3285597"/>
            <a:ext cx="101584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real numbers form a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ordered field: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Closed under addition and multiplication, 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number except 0 has a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multiplicative invers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Ordered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We always have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⩽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⩽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Completeness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Cauchy sequences converge to numbers 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ℝ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22EE46-D493-AA50-20BB-8902F7A399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850" y="1707500"/>
            <a:ext cx="54483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32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B7CA8-89F8-294E-99E6-D77B3C10D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B87C6-FD91-9E49-9028-7EFBE906F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2053"/>
            <a:ext cx="10515600" cy="3334909"/>
          </a:xfrm>
        </p:spPr>
        <p:txBody>
          <a:bodyPr/>
          <a:lstStyle/>
          <a:p>
            <a:r>
              <a:rPr lang="en-US" dirty="0"/>
              <a:t>An </a:t>
            </a:r>
            <a:r>
              <a:rPr lang="en-US" i="1" dirty="0"/>
              <a:t>algebraic extension</a:t>
            </a:r>
            <a:r>
              <a:rPr lang="en-US" dirty="0"/>
              <a:t> of reals</a:t>
            </a:r>
          </a:p>
          <a:p>
            <a:r>
              <a:rPr lang="en-US" dirty="0"/>
              <a:t>For </a:t>
            </a:r>
            <a:r>
              <a:rPr lang="en-US" i="1" dirty="0"/>
              <a:t>z = x</a:t>
            </a:r>
            <a:r>
              <a:rPr lang="en-US" dirty="0"/>
              <a:t> +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i="1" dirty="0"/>
              <a:t>y</a:t>
            </a:r>
            <a:r>
              <a:rPr lang="en-US" dirty="0"/>
              <a:t> 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70F58A-6BD1-434E-9161-49801A462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470" y="1772450"/>
            <a:ext cx="5422900" cy="3937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3B841A-0847-EE4C-B46A-51BC23FCB7FC}"/>
              </a:ext>
            </a:extLst>
          </p:cNvPr>
          <p:cNvGrpSpPr/>
          <p:nvPr/>
        </p:nvGrpSpPr>
        <p:grpSpPr>
          <a:xfrm>
            <a:off x="7673431" y="681038"/>
            <a:ext cx="3494631" cy="5559304"/>
            <a:chOff x="8160407" y="-103622"/>
            <a:chExt cx="3494631" cy="555930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6416B39-74EF-184D-975B-3435ACA88DCC}"/>
                </a:ext>
              </a:extLst>
            </p:cNvPr>
            <p:cNvGrpSpPr/>
            <p:nvPr/>
          </p:nvGrpSpPr>
          <p:grpSpPr>
            <a:xfrm>
              <a:off x="8160407" y="-103622"/>
              <a:ext cx="3494631" cy="5037467"/>
              <a:chOff x="8160407" y="-103622"/>
              <a:chExt cx="3494631" cy="5037467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852BB456-0128-3741-8A9D-92B13E456D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157594">
                <a:off x="8655885" y="1424836"/>
                <a:ext cx="2999153" cy="3509009"/>
              </a:xfrm>
              <a:prstGeom prst="rect">
                <a:avLst/>
              </a:prstGeom>
            </p:spPr>
          </p:pic>
          <p:sp>
            <p:nvSpPr>
              <p:cNvPr id="7" name="Oval Callout 6">
                <a:extLst>
                  <a:ext uri="{FF2B5EF4-FFF2-40B4-BE49-F238E27FC236}">
                    <a16:creationId xmlns:a16="http://schemas.microsoft.com/office/drawing/2014/main" id="{BFA07644-711C-EC47-A832-59A066741414}"/>
                  </a:ext>
                </a:extLst>
              </p:cNvPr>
              <p:cNvSpPr/>
              <p:nvPr/>
            </p:nvSpPr>
            <p:spPr>
              <a:xfrm flipH="1">
                <a:off x="8160407" y="-103622"/>
                <a:ext cx="2722308" cy="2099490"/>
              </a:xfrm>
              <a:prstGeom prst="wedgeEllipseCallou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These numbers have no use, they are </a:t>
                </a:r>
                <a:r>
                  <a:rPr lang="en-US" i="1" dirty="0"/>
                  <a:t>imaginary</a:t>
                </a:r>
                <a:endParaRPr lang="en-US" dirty="0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C35DC4-33E2-D24D-AF46-3A60CEF965A2}"/>
                </a:ext>
              </a:extLst>
            </p:cNvPr>
            <p:cNvSpPr txBox="1"/>
            <p:nvPr/>
          </p:nvSpPr>
          <p:spPr>
            <a:xfrm>
              <a:off x="8301039" y="5086350"/>
              <a:ext cx="30527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René Descartes (1596–1650)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BE98FE5-BCC3-8B3D-BBE6-15FE16EFDD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0320" y="4259710"/>
            <a:ext cx="42672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5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BF62A-6F20-FA4B-A043-2A90ADC76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interpretation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48EDB7-FE76-8F48-B653-2FF9713E3F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Discovered by the Norwegian mathematician and cartographer Caspar Wessel (1797)</a:t>
            </a:r>
          </a:p>
          <a:p>
            <a:r>
              <a:rPr lang="en-US" dirty="0"/>
              <a:t>Multiplication rule: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CA1D54-4275-A443-A48C-75D5FD296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2189163"/>
            <a:ext cx="5867400" cy="3987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02672-9496-AD4C-BF2D-037D6E961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8" y="2189163"/>
            <a:ext cx="5867400" cy="3987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E84575-ED83-814B-873E-1EC29F0E6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8" y="2189163"/>
            <a:ext cx="5867400" cy="3987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690C5B3-719B-8F44-AC79-537205253E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888" y="2189163"/>
            <a:ext cx="5867400" cy="3987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054DD0-164F-8242-87DE-1CCEC8B6B2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1500" y="3867150"/>
            <a:ext cx="36830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1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EFB3B-F607-AE48-8CBF-F8E16C96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 theorem of algebra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18193F9-A58B-7C40-A36C-7958CF1605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0362" y="1871664"/>
            <a:ext cx="10393438" cy="3747294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87193D-9884-AA13-6D27-95EF3776C431}"/>
              </a:ext>
            </a:extLst>
          </p:cNvPr>
          <p:cNvSpPr txBox="1"/>
          <p:nvPr/>
        </p:nvSpPr>
        <p:spPr>
          <a:xfrm>
            <a:off x="838200" y="5854700"/>
            <a:ext cx="1005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>
                <a:latin typeface="Times New Roman" panose="02020603050405020304" pitchFamily="18" charset="0"/>
              </a:rPr>
              <a:t>The complex numbers are a field like the reals, but we can «do more stuff» with complex numbers</a:t>
            </a:r>
          </a:p>
        </p:txBody>
      </p:sp>
    </p:spTree>
    <p:extLst>
      <p:ext uri="{BB962C8B-B14F-4D97-AF65-F5344CB8AC3E}">
        <p14:creationId xmlns:p14="http://schemas.microsoft.com/office/powerpoint/2010/main" val="3349411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42FB1-B500-4A4B-9F1F-4CB03C0B2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introduction to linear algebra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0BB3A-C768-7D4B-88FD-8526909BA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/>
          <a:p>
            <a:r>
              <a:rPr lang="en-US" dirty="0"/>
              <a:t>Perhaps the most important mathematical tool in science</a:t>
            </a:r>
          </a:p>
        </p:txBody>
      </p:sp>
    </p:spTree>
    <p:extLst>
      <p:ext uri="{BB962C8B-B14F-4D97-AF65-F5344CB8AC3E}">
        <p14:creationId xmlns:p14="http://schemas.microsoft.com/office/powerpoint/2010/main" val="1868531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4788F-D3F3-578A-853F-78F867FFB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1. Liner algebra in 2D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7BAA03-5035-9305-9CB1-8D49A9125F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2788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DD5BB-193C-0228-C081-BB81E96E4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02DE3370-0A51-89CC-935C-EB666C9E05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7461" y="458405"/>
            <a:ext cx="3884539" cy="388453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B085F6D-F84B-250E-137A-C0F8606DE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Points in the plane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F4ACBB-73F0-E83D-42AA-D9A65A602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2966"/>
            <a:ext cx="10515600" cy="5292634"/>
          </a:xfrm>
        </p:spPr>
        <p:txBody>
          <a:bodyPr/>
          <a:lstStyle/>
          <a:p>
            <a:r>
              <a:rPr lang="nb-NO"/>
              <a:t>We start by considering points in the plane</a:t>
            </a:r>
          </a:p>
          <a:p>
            <a:endParaRPr lang="nb-NO"/>
          </a:p>
          <a:p>
            <a:pPr marL="0" indent="0">
              <a:buNone/>
            </a:pPr>
            <a:endParaRPr lang="nb-NO"/>
          </a:p>
          <a:p>
            <a:r>
              <a:rPr lang="nb-NO"/>
              <a:t>We can </a:t>
            </a:r>
            <a:r>
              <a:rPr lang="nb-NO" b="1"/>
              <a:t>add</a:t>
            </a:r>
            <a:r>
              <a:rPr lang="nb-NO" b="1" i="1"/>
              <a:t> </a:t>
            </a:r>
            <a:r>
              <a:rPr lang="nb-NO"/>
              <a:t>two points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We can also </a:t>
            </a:r>
            <a:r>
              <a:rPr lang="nb-NO" b="1"/>
              <a:t>scale</a:t>
            </a:r>
            <a:r>
              <a:rPr lang="nb-NO"/>
              <a:t> a point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A7E252-75AC-CF2C-4F44-64037545EB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0575" y="1892675"/>
            <a:ext cx="5270500" cy="101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CDFF22-07A4-A438-ABA8-D308C402A7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405" y="3690144"/>
            <a:ext cx="6680200" cy="1016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F48EEA-FAA3-51D3-D549-C199912A57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6219" y="5585035"/>
            <a:ext cx="52705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6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2091B1-9928-9D81-E77C-54E498A3D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Points as arrows: Vectors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2CD188-7AF0-5B4B-766F-D69D52B59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We visualize a point as an </a:t>
            </a:r>
            <a:r>
              <a:rPr lang="nb-NO" b="1"/>
              <a:t>arrow from the origin</a:t>
            </a:r>
          </a:p>
          <a:p>
            <a:r>
              <a:rPr lang="nb-NO" b="1"/>
              <a:t>Adding and scaling become geometric operations</a:t>
            </a:r>
          </a:p>
          <a:p>
            <a:r>
              <a:rPr lang="nb-NO"/>
              <a:t>Points/vectors in the plane form </a:t>
            </a:r>
            <a:br>
              <a:rPr lang="nb-NO"/>
            </a:br>
            <a:r>
              <a:rPr lang="nb-NO" b="1"/>
              <a:t>a 2D vector space:</a:t>
            </a:r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455C37-4864-0730-F7E1-FADC38C62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868" y="2891020"/>
            <a:ext cx="4014932" cy="28901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5A0C45-816E-88E2-033E-0B5BCA534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4633" y="4133850"/>
            <a:ext cx="1346200" cy="103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30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73409-F354-7E5F-867C-EFF093B76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Inner product and norm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30FFA-C227-E35F-5D7D-C416D167C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/>
              <a:t>Every arrow has a length: </a:t>
            </a:r>
            <a:r>
              <a:rPr lang="nb-NO" b="1"/>
              <a:t>norm</a:t>
            </a:r>
            <a:endParaRPr lang="nb-NO"/>
          </a:p>
          <a:p>
            <a:r>
              <a:rPr lang="nb-NO"/>
              <a:t>Two arrows span an </a:t>
            </a:r>
            <a:r>
              <a:rPr lang="nb-NO" b="1"/>
              <a:t>angle</a:t>
            </a:r>
          </a:p>
          <a:p>
            <a:r>
              <a:rPr lang="nb-NO"/>
              <a:t>Norm and angle comes from </a:t>
            </a:r>
            <a:r>
              <a:rPr lang="nb-NO" b="1"/>
              <a:t>Euclidean inner product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We obtain a </a:t>
            </a:r>
            <a:r>
              <a:rPr lang="nb-NO" b="1"/>
              <a:t>Hilbert space</a:t>
            </a:r>
          </a:p>
          <a:p>
            <a:pPr marL="0" indent="0">
              <a:buNone/>
            </a:pPr>
            <a:endParaRPr lang="nb-NO"/>
          </a:p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lecture-1-plane-geometry.ipynb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AD8F1C-2BD4-434A-BD7D-B56C75628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600" y="4336653"/>
            <a:ext cx="1574800" cy="520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82BCA3-6092-928D-4D65-6D1CF9A2B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400" y="3417094"/>
            <a:ext cx="6731000" cy="584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C44802-6C64-755C-CDB5-9FB1B46BFD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8200" y="3232944"/>
            <a:ext cx="23368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6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791D0-BBB5-324A-9185-7E0D32EB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79829"/>
            <a:ext cx="6070841" cy="988255"/>
          </a:xfrm>
        </p:spPr>
        <p:txBody>
          <a:bodyPr/>
          <a:lstStyle/>
          <a:p>
            <a:r>
              <a:rPr lang="en-US" dirty="0"/>
              <a:t>Material for mathematics course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C826372-48FA-A38D-1EEF-0CD62B67A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531" y="2210731"/>
            <a:ext cx="6408466" cy="3993122"/>
          </a:xfrm>
        </p:spPr>
        <p:txBody>
          <a:bodyPr>
            <a:normAutofit/>
          </a:bodyPr>
          <a:lstStyle/>
          <a:p>
            <a:r>
              <a:rPr lang="en-US" dirty="0"/>
              <a:t>Lecture notes</a:t>
            </a:r>
          </a:p>
          <a:p>
            <a:r>
              <a:rPr lang="en-US" dirty="0"/>
              <a:t>Exercise book</a:t>
            </a:r>
          </a:p>
          <a:p>
            <a:r>
              <a:rPr lang="en-US" dirty="0"/>
              <a:t>Roadmap</a:t>
            </a:r>
          </a:p>
          <a:p>
            <a:r>
              <a:rPr lang="en-US" dirty="0"/>
              <a:t>Slides</a:t>
            </a:r>
          </a:p>
          <a:p>
            <a:r>
              <a:rPr lang="en-US" dirty="0"/>
              <a:t>Where to find it:</a:t>
            </a:r>
          </a:p>
          <a:p>
            <a:pPr lvl="1"/>
            <a:r>
              <a:rPr lang="en-US" dirty="0" err="1">
                <a:hlinkClick r:id="rId2"/>
              </a:rPr>
              <a:t>https://simenkva.github.io/esqc_math</a:t>
            </a:r>
            <a:r>
              <a:rPr lang="en-US" dirty="0" err="1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9F8B66-90AE-9CC9-67B7-AC2333031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486" y="1790802"/>
            <a:ext cx="3573194" cy="357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32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DFB9A-62C2-4C09-4720-06ADC96AA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Linear transformations in the plane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36FF1-2716-58E4-9F34-456A2EFA3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An important class of transformations is </a:t>
            </a:r>
            <a:r>
              <a:rPr lang="nb-NO" b="1"/>
              <a:t>linear transformations</a:t>
            </a:r>
          </a:p>
          <a:p>
            <a:r>
              <a:rPr lang="nb-NO" b="1"/>
              <a:t>Intuition:</a:t>
            </a:r>
            <a:r>
              <a:rPr lang="nb-NO"/>
              <a:t> straight lines go to straight lines (or to points)</a:t>
            </a:r>
          </a:p>
          <a:p>
            <a:r>
              <a:rPr lang="nb-NO"/>
              <a:t>Computational machinery: </a:t>
            </a:r>
            <a:r>
              <a:rPr lang="nb-NO" b="1"/>
              <a:t>matrix algebra</a:t>
            </a:r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lecture-1-plane-transformation.ipynb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3E383-A873-C322-34CC-CB8D421C2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650" y="4038600"/>
            <a:ext cx="1282700" cy="469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9D04C6-1CB0-3197-6E17-C15726478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550" y="3771900"/>
            <a:ext cx="6083300" cy="1473200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B6EB83B0-54DB-4A57-DF2A-30CDB036E189}"/>
              </a:ext>
            </a:extLst>
          </p:cNvPr>
          <p:cNvSpPr/>
          <p:nvPr/>
        </p:nvSpPr>
        <p:spPr>
          <a:xfrm>
            <a:off x="9719635" y="4946871"/>
            <a:ext cx="2364415" cy="1696023"/>
          </a:xfrm>
          <a:prstGeom prst="wedgeEllipseCallout">
            <a:avLst>
              <a:gd name="adj1" fmla="val -45116"/>
              <a:gd name="adj2" fmla="val -5661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Example of </a:t>
            </a:r>
            <a:r>
              <a:rPr lang="nb-NO" b="1"/>
              <a:t>matrix vector product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403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C5A155-8114-3457-5AB1-220F7C91B8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00" y="-639234"/>
            <a:ext cx="12204700" cy="8136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9E0401-0988-AF74-FF9B-B3A092222300}"/>
              </a:ext>
            </a:extLst>
          </p:cNvPr>
          <p:cNvSpPr txBox="1"/>
          <p:nvPr/>
        </p:nvSpPr>
        <p:spPr>
          <a:xfrm>
            <a:off x="1444625" y="1997838"/>
            <a:ext cx="93027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6000">
                <a:highlight>
                  <a:srgbClr val="FFFF00"/>
                </a:highlight>
                <a:latin typeface="Avenir Book" panose="02000503020000020003" pitchFamily="2" charset="0"/>
              </a:rPr>
              <a:t>Linear transformations are extremely important in quantum chemistry</a:t>
            </a:r>
          </a:p>
        </p:txBody>
      </p:sp>
    </p:spTree>
    <p:extLst>
      <p:ext uri="{BB962C8B-B14F-4D97-AF65-F5344CB8AC3E}">
        <p14:creationId xmlns:p14="http://schemas.microsoft.com/office/powerpoint/2010/main" val="2150402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873BB-505B-2F5A-EE75-14876C376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The standard basis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031FF-2A5A-BDED-647D-8CFD3C900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1700"/>
            <a:ext cx="7366000" cy="4715263"/>
          </a:xfrm>
        </p:spPr>
        <p:txBody>
          <a:bodyPr>
            <a:normAutofit lnSpcReduction="10000"/>
          </a:bodyPr>
          <a:lstStyle/>
          <a:p>
            <a:r>
              <a:rPr lang="nb-NO"/>
              <a:t>A </a:t>
            </a:r>
            <a:r>
              <a:rPr lang="nb-NO" b="1"/>
              <a:t>basis</a:t>
            </a:r>
            <a:r>
              <a:rPr lang="nb-NO"/>
              <a:t> is a set of vectors in which </a:t>
            </a:r>
            <a:r>
              <a:rPr lang="nb-NO" b="1"/>
              <a:t>all vectors can be expanded</a:t>
            </a:r>
          </a:p>
          <a:p>
            <a:r>
              <a:rPr lang="nb-NO"/>
              <a:t>Here is the</a:t>
            </a:r>
            <a:r>
              <a:rPr lang="nb-NO" b="1"/>
              <a:t> standard basis:</a:t>
            </a:r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r>
              <a:rPr lang="nb-NO" b="1"/>
              <a:t>There are infinitely many bases!</a:t>
            </a:r>
          </a:p>
          <a:p>
            <a:endParaRPr lang="nb-NO" b="1"/>
          </a:p>
          <a:p>
            <a:endParaRPr lang="nb-NO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45304-4FA4-31DB-A417-02C341FAC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833" y="2927350"/>
            <a:ext cx="3302000" cy="1003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8037F6-A520-1C38-56E8-7B4076DF4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33" y="4164012"/>
            <a:ext cx="3022600" cy="10033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8065B19-84B8-C5E9-77EA-E420468599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0065" y="2659450"/>
            <a:ext cx="3856470" cy="273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0E31F-0B40-F261-95A4-057DE530F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Other bases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DE279-FDD6-4554-EA03-6BD7168FE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74712" cy="4351338"/>
          </a:xfrm>
        </p:spPr>
        <p:txBody>
          <a:bodyPr/>
          <a:lstStyle/>
          <a:p>
            <a:r>
              <a:rPr lang="nb-NO"/>
              <a:t>Example:</a:t>
            </a:r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r>
              <a:rPr lang="nb-NO" b="1"/>
              <a:t>Othonormal bases </a:t>
            </a:r>
            <a:r>
              <a:rPr lang="nb-NO"/>
              <a:t>have orthogonal vectors that have unit norm:</a:t>
            </a:r>
            <a:endParaRPr lang="nb-NO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5B33D9-5053-3546-24F3-F3E7B2861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1533" y="2997994"/>
            <a:ext cx="3378200" cy="1003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711B68-8BE6-1C00-8FD1-4C33CE6F1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327" y="5732463"/>
            <a:ext cx="4533900" cy="4445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8FFF50F-37A5-73D2-0FB7-F2061733A4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87414" y="365125"/>
            <a:ext cx="4317278" cy="306387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73087F4-6C2D-233E-F45E-92282924F7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7414" y="3498111"/>
            <a:ext cx="4317278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B09A7-52A7-CAF2-E826-EC7D1669D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Eigenvalue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73EBC-F99F-31ED-84F3-480EB5B4D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088"/>
            <a:ext cx="10515600" cy="4961787"/>
          </a:xfrm>
        </p:spPr>
        <p:txBody>
          <a:bodyPr>
            <a:normAutofit lnSpcReduction="10000"/>
          </a:bodyPr>
          <a:lstStyle/>
          <a:p>
            <a:r>
              <a:rPr lang="nb-NO"/>
              <a:t>Given a matrix </a:t>
            </a:r>
            <a:r>
              <a:rPr lang="nb-NO" i="1"/>
              <a:t>A</a:t>
            </a:r>
            <a:r>
              <a:rPr lang="nb-NO"/>
              <a:t>, an important problem is:</a:t>
            </a:r>
            <a:br>
              <a:rPr lang="nb-NO"/>
            </a:br>
            <a:br>
              <a:rPr lang="nb-NO"/>
            </a:br>
            <a:r>
              <a:rPr lang="nb-NO"/>
              <a:t>Find </a:t>
            </a:r>
            <a:r>
              <a:rPr lang="nb-NO" b="1"/>
              <a:t>x</a:t>
            </a:r>
            <a:r>
              <a:rPr lang="nb-NO"/>
              <a:t> and 𝜆 such that:</a:t>
            </a:r>
          </a:p>
          <a:p>
            <a:endParaRPr lang="nb-NO"/>
          </a:p>
          <a:p>
            <a:endParaRPr lang="nb-NO"/>
          </a:p>
          <a:p>
            <a:r>
              <a:rPr lang="nb-NO" b="1"/>
              <a:t>Interpretation: </a:t>
            </a:r>
            <a:r>
              <a:rPr lang="nb-NO"/>
              <a:t>The action of an otherwise stretching, rotating, reflecting operation - on </a:t>
            </a:r>
            <a:r>
              <a:rPr lang="nb-NO" b="1"/>
              <a:t>x</a:t>
            </a:r>
            <a:r>
              <a:rPr lang="nb-NO"/>
              <a:t> it is </a:t>
            </a:r>
            <a:r>
              <a:rPr lang="nb-NO" b="1"/>
              <a:t>just a scaling</a:t>
            </a:r>
          </a:p>
          <a:p>
            <a:r>
              <a:rPr lang="nb-NO"/>
              <a:t>Sometimes, one can find a </a:t>
            </a:r>
            <a:r>
              <a:rPr lang="nb-NO" b="1"/>
              <a:t>basis of eigenvectors</a:t>
            </a:r>
          </a:p>
          <a:p>
            <a:endParaRPr lang="nb-NO"/>
          </a:p>
          <a:p>
            <a:pPr marL="0" indent="0">
              <a:buNone/>
            </a:pPr>
            <a:endParaRPr lang="nb-NO"/>
          </a:p>
          <a:p>
            <a:pPr lvl="1"/>
            <a:r>
              <a:rPr lang="nb-NO"/>
              <a:t>We like this because</a:t>
            </a:r>
            <a:r>
              <a:rPr lang="nb-NO" b="1"/>
              <a:t> in a basis of eigenvectors </a:t>
            </a:r>
            <a:r>
              <a:rPr lang="nb-NO" b="1" i="1"/>
              <a:t>A</a:t>
            </a:r>
            <a:r>
              <a:rPr lang="nb-NO" b="1"/>
              <a:t> is really simple!</a:t>
            </a:r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C2CCB1-2318-DDBD-7EE1-D71C66474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742" y="2794795"/>
            <a:ext cx="1460500" cy="381000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3DED64BB-DF99-FB87-4C2A-3234F0E25115}"/>
              </a:ext>
            </a:extLst>
          </p:cNvPr>
          <p:cNvSpPr/>
          <p:nvPr/>
        </p:nvSpPr>
        <p:spPr>
          <a:xfrm>
            <a:off x="7343259" y="1080589"/>
            <a:ext cx="2169042" cy="835542"/>
          </a:xfrm>
          <a:prstGeom prst="wedgeEllipseCallout">
            <a:avLst>
              <a:gd name="adj1" fmla="val -107107"/>
              <a:gd name="adj2" fmla="val 15921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Eigenvalue</a:t>
            </a: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ADDFE76F-F204-D059-3CAF-B731E65DC8B3}"/>
              </a:ext>
            </a:extLst>
          </p:cNvPr>
          <p:cNvSpPr/>
          <p:nvPr/>
        </p:nvSpPr>
        <p:spPr>
          <a:xfrm>
            <a:off x="7343259" y="2438880"/>
            <a:ext cx="2169042" cy="835542"/>
          </a:xfrm>
          <a:prstGeom prst="wedgeEllipseCallout">
            <a:avLst>
              <a:gd name="adj1" fmla="val -96323"/>
              <a:gd name="adj2" fmla="val 2177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Eigenvector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D537ED-AD23-B042-A623-1AA34B553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184" y="5041903"/>
            <a:ext cx="3987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71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F18F6EC-6FAD-198E-9070-3D54F4263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2. Higher dimensions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B233DE-F562-5E52-603D-82F2699BB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9718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DF775-3560-E8BF-1716-0239BD5DB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Higher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D7D73-B407-27A1-B321-2582C5DC6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Nothing special about 2 dimensions (easy to visualize, though)</a:t>
            </a:r>
          </a:p>
          <a:p>
            <a:r>
              <a:rPr lang="nb-NO"/>
              <a:t>Vectors in </a:t>
            </a:r>
            <a:r>
              <a:rPr lang="nb-NO" b="1"/>
              <a:t>any dimension</a:t>
            </a:r>
            <a:r>
              <a:rPr lang="nb-NO"/>
              <a:t> are defined similarly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 b="1"/>
              <a:t>Complex vectors </a:t>
            </a:r>
            <a:r>
              <a:rPr lang="nb-NO"/>
              <a:t>are also common</a:t>
            </a:r>
          </a:p>
          <a:p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98E41-DB26-E59E-DED0-91EF12EE6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150" y="3009900"/>
            <a:ext cx="2273300" cy="2349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3BE370-9813-E493-352A-E7607FEA9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2984500"/>
            <a:ext cx="2641600" cy="2374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CF0524-3A00-FB60-E696-3FE7C38244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4650" y="3009900"/>
            <a:ext cx="1816100" cy="2349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5A30AE-5E21-3D14-7F1F-B437E41956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3400" y="6048375"/>
            <a:ext cx="2514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0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905EB-F396-F443-BB06-2CE260093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Basis in higher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060AF-7240-D00B-B70C-13CA989DF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A basis in </a:t>
            </a:r>
            <a:r>
              <a:rPr lang="nb-NO" i="1"/>
              <a:t>n</a:t>
            </a:r>
            <a:r>
              <a:rPr lang="nb-NO"/>
              <a:t> dimensions: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Can expand </a:t>
            </a:r>
            <a:r>
              <a:rPr lang="nb-NO" b="1"/>
              <a:t>any vector:</a:t>
            </a:r>
          </a:p>
          <a:p>
            <a:endParaRPr lang="nb-NO" b="1"/>
          </a:p>
          <a:p>
            <a:endParaRPr lang="nb-NO" b="1"/>
          </a:p>
          <a:p>
            <a:r>
              <a:rPr lang="nb-NO"/>
              <a:t>An</a:t>
            </a:r>
            <a:r>
              <a:rPr lang="nb-NO" b="1"/>
              <a:t> orthonormal basis </a:t>
            </a:r>
            <a:r>
              <a:rPr lang="nb-NO"/>
              <a:t>is an </a:t>
            </a:r>
            <a:r>
              <a:rPr lang="nb-NO" i="1"/>
              <a:t>n-dimensional </a:t>
            </a:r>
            <a:r>
              <a:rPr lang="nb-NO"/>
              <a:t>axis cross: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279282-B4BA-0D09-F240-029A42176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914" y="2660207"/>
            <a:ext cx="3835400" cy="431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B76447-89BA-99ED-08AA-362AC53F2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414" y="5656042"/>
            <a:ext cx="7772400" cy="3820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206693-A593-A483-01D6-223036E4F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3614" y="4038823"/>
            <a:ext cx="33020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252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449EC-47D4-A97B-4346-5C9B439D4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Linear transformations in higher dimensions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36AEE-A9C6-6136-38FC-B652287A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A </a:t>
            </a:r>
            <a:r>
              <a:rPr lang="nb-NO" b="1"/>
              <a:t>linear transformation </a:t>
            </a:r>
            <a:r>
              <a:rPr lang="nb-NO"/>
              <a:t>is a function between vector spaces: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Linear transformations </a:t>
            </a:r>
            <a:r>
              <a:rPr lang="nb-NO" b="1"/>
              <a:t>preserve scalar multiplication and addition:</a:t>
            </a:r>
          </a:p>
          <a:p>
            <a:endParaRPr lang="nb-NO" b="1"/>
          </a:p>
          <a:p>
            <a:endParaRPr lang="nb-NO" b="1"/>
          </a:p>
          <a:p>
            <a:endParaRPr lang="nb-NO" b="1"/>
          </a:p>
          <a:p>
            <a:r>
              <a:rPr lang="nb-NO"/>
              <a:t>Essentially the same as in 2D - just harder to visualize</a:t>
            </a:r>
          </a:p>
          <a:p>
            <a:endParaRPr lang="nb-NO" b="1"/>
          </a:p>
          <a:p>
            <a:endParaRPr lang="nb-NO" b="1"/>
          </a:p>
          <a:p>
            <a:endParaRPr lang="nb-NO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06C995-33BA-EDFA-26A4-CE0B9D8BF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950" y="2578100"/>
            <a:ext cx="2044700" cy="40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8F8CC9-A117-CD21-1813-C16E0359D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650" y="4345781"/>
            <a:ext cx="63627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22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E979A-B3A6-5921-14D7-F11602AE1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Demo: blurring an image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88C51-1538-B387-4FB1-80F4FD92F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We show an example of a linear transformation</a:t>
            </a:r>
          </a:p>
          <a:p>
            <a:r>
              <a:rPr lang="nb-NO"/>
              <a:t>Very high dimension, yet visual ...</a:t>
            </a:r>
          </a:p>
          <a:p>
            <a:endParaRPr lang="nb-NO"/>
          </a:p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lecture-1-blurring.ipynb</a:t>
            </a:r>
          </a:p>
        </p:txBody>
      </p:sp>
    </p:spTree>
    <p:extLst>
      <p:ext uri="{BB962C8B-B14F-4D97-AF65-F5344CB8AC3E}">
        <p14:creationId xmlns:p14="http://schemas.microsoft.com/office/powerpoint/2010/main" val="2567235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EE321-1F8B-A14F-923C-B0ADC27BC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0A13D3-F392-5A46-B288-34237C07B3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097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0AA79-1F58-854C-84B6-EDE38B70D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2FCC9-B995-9D41-B241-DBACB2D48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matrix</a:t>
            </a:r>
            <a:r>
              <a:rPr lang="en-US" dirty="0"/>
              <a:t> is a table of numbers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Vectors are also matrices!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EE5A72-CC53-3E4A-A53C-1CD2EA815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377" y="3520119"/>
            <a:ext cx="3213100" cy="355600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FB82F4CB-BCEF-E14B-BD95-5B8FDA1E5816}"/>
              </a:ext>
            </a:extLst>
          </p:cNvPr>
          <p:cNvSpPr/>
          <p:nvPr/>
        </p:nvSpPr>
        <p:spPr>
          <a:xfrm>
            <a:off x="2909166" y="2442806"/>
            <a:ext cx="1454727" cy="877527"/>
          </a:xfrm>
          <a:prstGeom prst="wedgeEllipseCallout">
            <a:avLst>
              <a:gd name="adj1" fmla="val 29167"/>
              <a:gd name="adj2" fmla="val 685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# rows</a:t>
            </a: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3B47DCB3-314E-DD4F-AF3A-51D21A9C7AEF}"/>
              </a:ext>
            </a:extLst>
          </p:cNvPr>
          <p:cNvSpPr/>
          <p:nvPr/>
        </p:nvSpPr>
        <p:spPr>
          <a:xfrm>
            <a:off x="4848802" y="2243021"/>
            <a:ext cx="1302327" cy="877527"/>
          </a:xfrm>
          <a:prstGeom prst="wedgeEllipseCallout">
            <a:avLst>
              <a:gd name="adj1" fmla="val -76152"/>
              <a:gd name="adj2" fmla="val 91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# cols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3B979B-0D13-2844-88DB-5E13350FB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709" y="5857912"/>
            <a:ext cx="3771900" cy="3937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F70E0E8-592C-5E41-A37D-05DEB900E1B4}"/>
              </a:ext>
            </a:extLst>
          </p:cNvPr>
          <p:cNvGrpSpPr/>
          <p:nvPr/>
        </p:nvGrpSpPr>
        <p:grpSpPr>
          <a:xfrm>
            <a:off x="6609482" y="2013845"/>
            <a:ext cx="4896141" cy="2961002"/>
            <a:chOff x="6609482" y="2013845"/>
            <a:chExt cx="4896141" cy="296100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854B5F-8E06-744C-9DFD-EBEFDD3E1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67023" y="3146047"/>
              <a:ext cx="4038600" cy="1828800"/>
            </a:xfrm>
            <a:prstGeom prst="rect">
              <a:avLst/>
            </a:prstGeom>
          </p:spPr>
        </p:pic>
        <p:sp>
          <p:nvSpPr>
            <p:cNvPr id="9" name="Left Brace 8">
              <a:extLst>
                <a:ext uri="{FF2B5EF4-FFF2-40B4-BE49-F238E27FC236}">
                  <a16:creationId xmlns:a16="http://schemas.microsoft.com/office/drawing/2014/main" id="{C1479D15-C0C3-764E-B2A7-2AC4F101ECBE}"/>
                </a:ext>
              </a:extLst>
            </p:cNvPr>
            <p:cNvSpPr/>
            <p:nvPr/>
          </p:nvSpPr>
          <p:spPr>
            <a:xfrm>
              <a:off x="7064662" y="3146047"/>
              <a:ext cx="402361" cy="1703044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Left Brace 9">
              <a:extLst>
                <a:ext uri="{FF2B5EF4-FFF2-40B4-BE49-F238E27FC236}">
                  <a16:creationId xmlns:a16="http://schemas.microsoft.com/office/drawing/2014/main" id="{C646AC2F-5500-E446-95AC-F0C58D3BFC11}"/>
                </a:ext>
              </a:extLst>
            </p:cNvPr>
            <p:cNvSpPr/>
            <p:nvPr/>
          </p:nvSpPr>
          <p:spPr>
            <a:xfrm rot="5400000">
              <a:off x="9593297" y="990594"/>
              <a:ext cx="424514" cy="3096491"/>
            </a:xfrm>
            <a:prstGeom prst="leftBrace">
              <a:avLst>
                <a:gd name="adj1" fmla="val 8333"/>
                <a:gd name="adj2" fmla="val 5358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9C0E98B-C2E7-824A-9F82-1329A7ACF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09482" y="3908669"/>
              <a:ext cx="254000" cy="1778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1B804ED-9FF5-CE4B-853E-00DD202B8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627754" y="2013845"/>
              <a:ext cx="177800" cy="177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578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7F466-1C07-CB4B-9A89-2ABD4D3FA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matrix-vector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7034F-1993-B44F-97FB-862DE416D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A matrix and a vector can be </a:t>
            </a:r>
            <a:r>
              <a:rPr lang="en-US" b="1" dirty="0"/>
              <a:t>multiplied together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78FDBB5-0982-EF21-97F5-E019494A1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380" y="2820591"/>
            <a:ext cx="7442200" cy="5461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F61421-D1C6-555D-E504-5E1CC2AE6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800" y="4361656"/>
            <a:ext cx="2616200" cy="1155700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415A65D4-AD6B-83B6-2CC2-C4897D073367}"/>
              </a:ext>
            </a:extLst>
          </p:cNvPr>
          <p:cNvGrpSpPr/>
          <p:nvPr/>
        </p:nvGrpSpPr>
        <p:grpSpPr>
          <a:xfrm>
            <a:off x="7722120" y="4221440"/>
            <a:ext cx="1829520" cy="1432800"/>
            <a:chOff x="7722120" y="4221440"/>
            <a:chExt cx="1829520" cy="143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2A41098-03EF-D004-CFB8-C8FFB1B1507D}"/>
                    </a:ext>
                  </a:extLst>
                </p14:cNvPr>
                <p14:cNvContentPartPr/>
                <p14:nvPr/>
              </p14:nvContentPartPr>
              <p14:xfrm>
                <a:off x="8952960" y="5150600"/>
                <a:ext cx="118440" cy="403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2A41098-03EF-D004-CFB8-C8FFB1B1507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935320" y="5132600"/>
                  <a:ext cx="154080" cy="759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0C67199-309D-2DC6-0012-40086D4E38F1}"/>
                </a:ext>
              </a:extLst>
            </p:cNvPr>
            <p:cNvGrpSpPr/>
            <p:nvPr/>
          </p:nvGrpSpPr>
          <p:grpSpPr>
            <a:xfrm>
              <a:off x="7722120" y="4221440"/>
              <a:ext cx="1829520" cy="1432800"/>
              <a:chOff x="7722120" y="4221440"/>
              <a:chExt cx="1829520" cy="1432800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EEDF4CB9-096C-CC0F-6B51-24F585F37495}"/>
                  </a:ext>
                </a:extLst>
              </p:cNvPr>
              <p:cNvGrpSpPr/>
              <p:nvPr/>
            </p:nvGrpSpPr>
            <p:grpSpPr>
              <a:xfrm>
                <a:off x="7722120" y="5115680"/>
                <a:ext cx="1295640" cy="538560"/>
                <a:chOff x="7722120" y="5115680"/>
                <a:chExt cx="1295640" cy="53856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7">
                  <p14:nvContentPartPr>
                    <p14:cNvPr id="28" name="Ink 27">
                      <a:extLst>
                        <a:ext uri="{FF2B5EF4-FFF2-40B4-BE49-F238E27FC236}">
                          <a16:creationId xmlns:a16="http://schemas.microsoft.com/office/drawing/2014/main" id="{7B5A7A55-0C0D-E9A6-70A5-B53ACF7B3051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763520" y="5128280"/>
                    <a:ext cx="1254240" cy="525960"/>
                  </p14:xfrm>
                </p:contentPart>
              </mc:Choice>
              <mc:Fallback xmlns="">
                <p:pic>
                  <p:nvPicPr>
                    <p:cNvPr id="28" name="Ink 27">
                      <a:extLst>
                        <a:ext uri="{FF2B5EF4-FFF2-40B4-BE49-F238E27FC236}">
                          <a16:creationId xmlns:a16="http://schemas.microsoft.com/office/drawing/2014/main" id="{7B5A7A55-0C0D-E9A6-70A5-B53ACF7B3051}"/>
                        </a:ext>
                      </a:extLst>
                    </p:cNvPr>
                    <p:cNvPicPr/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7745880" y="5110640"/>
                      <a:ext cx="1289880" cy="5616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9">
                  <p14:nvContentPartPr>
                    <p14:cNvPr id="29" name="Ink 28">
                      <a:extLst>
                        <a:ext uri="{FF2B5EF4-FFF2-40B4-BE49-F238E27FC236}">
                          <a16:creationId xmlns:a16="http://schemas.microsoft.com/office/drawing/2014/main" id="{9FA9A399-B6A3-67C5-EEDA-C6480660CC6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7722120" y="5115680"/>
                    <a:ext cx="120960" cy="60480"/>
                  </p14:xfrm>
                </p:contentPart>
              </mc:Choice>
              <mc:Fallback xmlns="">
                <p:pic>
                  <p:nvPicPr>
                    <p:cNvPr id="29" name="Ink 28">
                      <a:extLst>
                        <a:ext uri="{FF2B5EF4-FFF2-40B4-BE49-F238E27FC236}">
                          <a16:creationId xmlns:a16="http://schemas.microsoft.com/office/drawing/2014/main" id="{9FA9A399-B6A3-67C5-EEDA-C6480660CC62}"/>
                        </a:ext>
                      </a:extLst>
                    </p:cNvPr>
                    <p:cNvPicPr/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>
                      <a:off x="7704120" y="5098040"/>
                      <a:ext cx="156600" cy="9612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31D716EC-990C-0F89-1FBB-5265C3F10911}"/>
                  </a:ext>
                </a:extLst>
              </p:cNvPr>
              <p:cNvGrpSpPr/>
              <p:nvPr/>
            </p:nvGrpSpPr>
            <p:grpSpPr>
              <a:xfrm>
                <a:off x="9058800" y="4221440"/>
                <a:ext cx="492840" cy="591120"/>
                <a:chOff x="9058800" y="4221440"/>
                <a:chExt cx="492840" cy="591120"/>
              </a:xfrm>
            </p:grpSpPr>
            <mc:AlternateContent xmlns:mc="http://schemas.openxmlformats.org/markup-compatibility/2006" xmlns:p14="http://schemas.microsoft.com/office/powerpoint/2010/main">
              <mc:Choice Requires="p14">
                <p:contentPart p14:bwMode="auto" r:id="rId11">
                  <p14:nvContentPartPr>
                    <p14:cNvPr id="15" name="Ink 14">
                      <a:extLst>
                        <a:ext uri="{FF2B5EF4-FFF2-40B4-BE49-F238E27FC236}">
                          <a16:creationId xmlns:a16="http://schemas.microsoft.com/office/drawing/2014/main" id="{5282469F-76C4-28F9-3414-6C17A40A995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38360" y="4256360"/>
                    <a:ext cx="26280" cy="556200"/>
                  </p14:xfrm>
                </p:contentPart>
              </mc:Choice>
              <mc:Fallback xmlns="">
                <p:pic>
                  <p:nvPicPr>
                    <p:cNvPr id="15" name="Ink 14">
                      <a:extLst>
                        <a:ext uri="{FF2B5EF4-FFF2-40B4-BE49-F238E27FC236}">
                          <a16:creationId xmlns:a16="http://schemas.microsoft.com/office/drawing/2014/main" id="{5282469F-76C4-28F9-3414-6C17A40A9956}"/>
                        </a:ext>
                      </a:extLst>
                    </p:cNvPr>
                    <p:cNvPicPr/>
                    <p:nvPr/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9120720" y="4238360"/>
                      <a:ext cx="61920" cy="5918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3">
                  <p14:nvContentPartPr>
                    <p14:cNvPr id="16" name="Ink 15">
                      <a:extLst>
                        <a:ext uri="{FF2B5EF4-FFF2-40B4-BE49-F238E27FC236}">
                          <a16:creationId xmlns:a16="http://schemas.microsoft.com/office/drawing/2014/main" id="{10A69C5C-870A-B569-1EB7-B3D2A04CBBE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459480" y="4221440"/>
                    <a:ext cx="9720" cy="574200"/>
                  </p14:xfrm>
                </p:contentPart>
              </mc:Choice>
              <mc:Fallback xmlns="">
                <p:pic>
                  <p:nvPicPr>
                    <p:cNvPr id="16" name="Ink 15">
                      <a:extLst>
                        <a:ext uri="{FF2B5EF4-FFF2-40B4-BE49-F238E27FC236}">
                          <a16:creationId xmlns:a16="http://schemas.microsoft.com/office/drawing/2014/main" id="{10A69C5C-870A-B569-1EB7-B3D2A04CBBEA}"/>
                        </a:ext>
                      </a:extLst>
                    </p:cNvPr>
                    <p:cNvPicPr/>
                    <p:nvPr/>
                  </p:nvPicPr>
                  <p:blipFill>
                    <a:blip r:embed="rId14"/>
                    <a:stretch>
                      <a:fillRect/>
                    </a:stretch>
                  </p:blipFill>
                  <p:spPr>
                    <a:xfrm>
                      <a:off x="9441480" y="4203440"/>
                      <a:ext cx="45360" cy="6098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5">
                  <p14:nvContentPartPr>
                    <p14:cNvPr id="22" name="Ink 21">
                      <a:extLst>
                        <a:ext uri="{FF2B5EF4-FFF2-40B4-BE49-F238E27FC236}">
                          <a16:creationId xmlns:a16="http://schemas.microsoft.com/office/drawing/2014/main" id="{1A8031A4-9387-C5E8-E86F-D64452048F0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058800" y="4729040"/>
                    <a:ext cx="163080" cy="78480"/>
                  </p14:xfrm>
                </p:contentPart>
              </mc:Choice>
              <mc:Fallback xmlns="">
                <p:pic>
                  <p:nvPicPr>
                    <p:cNvPr id="22" name="Ink 21">
                      <a:extLst>
                        <a:ext uri="{FF2B5EF4-FFF2-40B4-BE49-F238E27FC236}">
                          <a16:creationId xmlns:a16="http://schemas.microsoft.com/office/drawing/2014/main" id="{1A8031A4-9387-C5E8-E86F-D64452048F04}"/>
                        </a:ext>
                      </a:extLst>
                    </p:cNvPr>
                    <p:cNvPicPr/>
                    <p:nvPr/>
                  </p:nvPicPr>
                  <p:blipFill>
                    <a:blip r:embed="rId16"/>
                    <a:stretch>
                      <a:fillRect/>
                    </a:stretch>
                  </p:blipFill>
                  <p:spPr>
                    <a:xfrm>
                      <a:off x="9040800" y="4711400"/>
                      <a:ext cx="198720" cy="1141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7">
                  <p14:nvContentPartPr>
                    <p14:cNvPr id="25" name="Ink 24">
                      <a:extLst>
                        <a:ext uri="{FF2B5EF4-FFF2-40B4-BE49-F238E27FC236}">
                          <a16:creationId xmlns:a16="http://schemas.microsoft.com/office/drawing/2014/main" id="{4C55C6AD-1337-6AE0-1400-2644908E959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386760" y="4743080"/>
                    <a:ext cx="164880" cy="50400"/>
                  </p14:xfrm>
                </p:contentPart>
              </mc:Choice>
              <mc:Fallback xmlns="">
                <p:pic>
                  <p:nvPicPr>
                    <p:cNvPr id="25" name="Ink 24">
                      <a:extLst>
                        <a:ext uri="{FF2B5EF4-FFF2-40B4-BE49-F238E27FC236}">
                          <a16:creationId xmlns:a16="http://schemas.microsoft.com/office/drawing/2014/main" id="{4C55C6AD-1337-6AE0-1400-2644908E9592}"/>
                        </a:ext>
                      </a:extLst>
                    </p:cNvPr>
                    <p:cNvPicPr/>
                    <p:nvPr/>
                  </p:nvPicPr>
                  <p:blipFill>
                    <a:blip r:embed="rId18"/>
                    <a:stretch>
                      <a:fillRect/>
                    </a:stretch>
                  </p:blipFill>
                  <p:spPr>
                    <a:xfrm>
                      <a:off x="9368760" y="4725080"/>
                      <a:ext cx="200520" cy="860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 xmlns:mc="http://schemas.openxmlformats.org/markup-compatibility/2006" xmlns:p14="http://schemas.microsoft.com/office/powerpoint/2010/main">
              <mc:Choice Requires="p14">
                <p:contentPart p14:bwMode="auto" r:id="rId19">
                  <p14:nvContentPartPr>
                    <p14:cNvPr id="33" name="Ink 32">
                      <a:extLst>
                        <a:ext uri="{FF2B5EF4-FFF2-40B4-BE49-F238E27FC236}">
                          <a16:creationId xmlns:a16="http://schemas.microsoft.com/office/drawing/2014/main" id="{63B6C577-C9A0-2C76-6268-B56FAC1115C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71840" y="4239800"/>
                    <a:ext cx="231480" cy="9720"/>
                  </p14:xfrm>
                </p:contentPart>
              </mc:Choice>
              <mc:Fallback xmlns="">
                <p:pic>
                  <p:nvPicPr>
                    <p:cNvPr id="33" name="Ink 32">
                      <a:extLst>
                        <a:ext uri="{FF2B5EF4-FFF2-40B4-BE49-F238E27FC236}">
                          <a16:creationId xmlns:a16="http://schemas.microsoft.com/office/drawing/2014/main" id="{63B6C577-C9A0-2C76-6268-B56FAC1115C4}"/>
                        </a:ext>
                      </a:extLst>
                    </p:cNvPr>
                    <p:cNvPicPr/>
                    <p:nvPr/>
                  </p:nvPicPr>
                  <p:blipFill>
                    <a:blip r:embed="rId20"/>
                    <a:stretch>
                      <a:fillRect/>
                    </a:stretch>
                  </p:blipFill>
                  <p:spPr>
                    <a:xfrm>
                      <a:off x="9153840" y="4222160"/>
                      <a:ext cx="267120" cy="4536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p:grp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A0DB4A4E-9865-9D91-6A03-B6C9E339E38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584360" y="3967956"/>
            <a:ext cx="42926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6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20D26-AA0D-A9E1-1597-4D326EA8C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Matrices = linear transformations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01AD2-281D-BD71-A4D2-8415E7A71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The matrix-vector product </a:t>
            </a:r>
            <a:r>
              <a:rPr lang="nb-NO" b="1"/>
              <a:t>is linear</a:t>
            </a:r>
          </a:p>
          <a:p>
            <a:r>
              <a:rPr lang="nb-NO"/>
              <a:t>Therefore it defines a linear transformation (from </a:t>
            </a:r>
            <a:r>
              <a:rPr lang="nb-NO" i="1"/>
              <a:t>n </a:t>
            </a:r>
            <a:r>
              <a:rPr lang="nb-NO"/>
              <a:t> to </a:t>
            </a:r>
            <a:r>
              <a:rPr lang="nb-NO" i="1"/>
              <a:t>m </a:t>
            </a:r>
            <a:r>
              <a:rPr lang="nb-NO"/>
              <a:t>dimensions)</a:t>
            </a:r>
          </a:p>
          <a:p>
            <a:r>
              <a:rPr lang="nb-NO"/>
              <a:t>Conversely, any linear transformation can be written as a matrix-vector product</a:t>
            </a:r>
          </a:p>
          <a:p>
            <a:r>
              <a:rPr lang="nb-NO" b="1"/>
              <a:t>A powerful result!</a:t>
            </a:r>
          </a:p>
        </p:txBody>
      </p:sp>
    </p:spTree>
    <p:extLst>
      <p:ext uri="{BB962C8B-B14F-4D97-AF65-F5344CB8AC3E}">
        <p14:creationId xmlns:p14="http://schemas.microsoft.com/office/powerpoint/2010/main" val="34333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296D-21D0-8B46-B127-48DCDE5A0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Matrix-matrix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2D2C7-BBB3-1FA0-7468-E9CFBB9EA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/>
              <a:t>Suppose we have two matrices </a:t>
            </a:r>
            <a:r>
              <a:rPr lang="nb-NO" i="1"/>
              <a:t>A</a:t>
            </a:r>
            <a:r>
              <a:rPr lang="nb-NO"/>
              <a:t> and </a:t>
            </a:r>
            <a:r>
              <a:rPr lang="nb-NO" i="1"/>
              <a:t>B</a:t>
            </a:r>
          </a:p>
          <a:p>
            <a:endParaRPr lang="nb-NO" i="1"/>
          </a:p>
          <a:p>
            <a:endParaRPr lang="nb-NO" i="1"/>
          </a:p>
          <a:p>
            <a:endParaRPr lang="nb-NO" i="1"/>
          </a:p>
          <a:p>
            <a:endParaRPr lang="nb-NO" i="1"/>
          </a:p>
          <a:p>
            <a:endParaRPr lang="nb-NO" i="1"/>
          </a:p>
          <a:p>
            <a:endParaRPr lang="nb-NO" i="1"/>
          </a:p>
          <a:p>
            <a:endParaRPr lang="nb-NO" i="1"/>
          </a:p>
          <a:p>
            <a:r>
              <a:rPr lang="nb-NO"/>
              <a:t>Leads to </a:t>
            </a:r>
            <a:r>
              <a:rPr lang="nb-NO" b="1"/>
              <a:t>matrix-matrix product</a:t>
            </a:r>
            <a:r>
              <a:rPr lang="nb-NO"/>
              <a:t> </a:t>
            </a:r>
            <a:r>
              <a:rPr lang="nb-NO" i="1"/>
              <a:t>C = AB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143A06-B73B-EFC4-2CB8-A460D8D28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650" y="2477386"/>
            <a:ext cx="4584700" cy="45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CEB446-01DA-07AF-886F-FAE6A84C9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650" y="3208892"/>
            <a:ext cx="4572000" cy="457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31DB6E-E475-AAFF-CE75-175B9A41A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4001294"/>
            <a:ext cx="5702300" cy="444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8D1BDD-2C43-E381-C7D9-50865792CE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3650" y="4780996"/>
            <a:ext cx="35941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2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906A4-680D-E440-B9DE-00EDA68E7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Computing the matrix product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1987F1-F4D9-1542-BC9B-C5D2B708D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50" y="3106582"/>
            <a:ext cx="10502900" cy="1828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7500C6-0368-3141-8B97-F2B7E182E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217" y="1941828"/>
            <a:ext cx="1130300" cy="2667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DAA9F6D-8E3D-DD41-B380-86ACEFADF520}"/>
                  </a:ext>
                </a:extLst>
              </p14:cNvPr>
              <p14:cNvContentPartPr/>
              <p14:nvPr/>
            </p14:nvContentPartPr>
            <p14:xfrm>
              <a:off x="973887" y="3624422"/>
              <a:ext cx="3111480" cy="66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DAA9F6D-8E3D-DD41-B380-86ACEFADF5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19887" y="3516782"/>
                <a:ext cx="3219120" cy="28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7DC1108-F465-CB45-9AFB-91E2EAF61598}"/>
                  </a:ext>
                </a:extLst>
              </p14:cNvPr>
              <p14:cNvContentPartPr/>
              <p14:nvPr/>
            </p14:nvContentPartPr>
            <p14:xfrm>
              <a:off x="5273869" y="2856829"/>
              <a:ext cx="477360" cy="2123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7DC1108-F465-CB45-9AFB-91E2EAF6159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0229" y="2748829"/>
                <a:ext cx="585000" cy="23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F0A8C78-EC03-5248-9C5E-7499F90FBE05}"/>
                  </a:ext>
                </a:extLst>
              </p14:cNvPr>
              <p14:cNvContentPartPr/>
              <p14:nvPr/>
            </p14:nvContentPartPr>
            <p14:xfrm>
              <a:off x="8982807" y="3518762"/>
              <a:ext cx="531360" cy="278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F0A8C78-EC03-5248-9C5E-7499F90FBE0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928807" y="3411122"/>
                <a:ext cx="639000" cy="49392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606F535B-2B52-5344-A840-40739FB4C5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37755" y="1825688"/>
            <a:ext cx="2247900" cy="8001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7605B5-E058-71E0-2989-1E732D94E277}"/>
              </a:ext>
            </a:extLst>
          </p:cNvPr>
          <p:cNvSpPr txBox="1"/>
          <p:nvPr/>
        </p:nvSpPr>
        <p:spPr>
          <a:xfrm>
            <a:off x="752004" y="5833436"/>
            <a:ext cx="9043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>
                <a:latin typeface="Times New Roman" panose="02020603050405020304" pitchFamily="18" charset="0"/>
              </a:rPr>
              <a:t>Note:</a:t>
            </a:r>
            <a:r>
              <a:rPr lang="nb-NO" sz="2400" i="1">
                <a:latin typeface="Times New Roman" panose="02020603050405020304" pitchFamily="18" charset="0"/>
              </a:rPr>
              <a:t> A</a:t>
            </a:r>
            <a:r>
              <a:rPr lang="nb-NO" sz="2400">
                <a:latin typeface="Times New Roman" panose="02020603050405020304" pitchFamily="18" charset="0"/>
              </a:rPr>
              <a:t> ⨉ a column of </a:t>
            </a:r>
            <a:r>
              <a:rPr lang="nb-NO" sz="2400" i="1">
                <a:latin typeface="Times New Roman" panose="02020603050405020304" pitchFamily="18" charset="0"/>
              </a:rPr>
              <a:t>B</a:t>
            </a:r>
            <a:r>
              <a:rPr lang="nb-NO" sz="2400">
                <a:latin typeface="Times New Roman" panose="02020603050405020304" pitchFamily="18" charset="0"/>
              </a:rPr>
              <a:t> = a column of </a:t>
            </a:r>
            <a:r>
              <a:rPr lang="nb-NO" sz="2400" i="1">
                <a:latin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555396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5241E8-2EC1-7899-947D-AB1F0F5ED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895" y="2041451"/>
            <a:ext cx="4669909" cy="48165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E6FB4F1-258B-1C7E-EE66-3C997493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Eamples of linear transformations in 2D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E32EC-4D84-20F9-15B2-1AAEE67DA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</a:rPr>
              <a:t>lecture 1 – transforming a cat.ipynb</a:t>
            </a:r>
          </a:p>
        </p:txBody>
      </p:sp>
    </p:spTree>
    <p:extLst>
      <p:ext uri="{BB962C8B-B14F-4D97-AF65-F5344CB8AC3E}">
        <p14:creationId xmlns:p14="http://schemas.microsoft.com/office/powerpoint/2010/main" val="3424578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9B05C-EBBE-9F12-A25A-7E4D2CFDD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Matrix multiplication is not commutative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66CD6-07BB-D7F1-62A1-F6C7DA8E5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When multiplying real or complex numbers: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When multiplying </a:t>
            </a:r>
            <a:r>
              <a:rPr lang="nb-NO" b="1"/>
              <a:t>matrices: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6226DE-35EB-0133-0381-4F9A3FD7E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6454" y="2883343"/>
            <a:ext cx="1346200" cy="368300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426A69C7-F0DD-480D-1C57-4BD34DF88185}"/>
              </a:ext>
            </a:extLst>
          </p:cNvPr>
          <p:cNvSpPr/>
          <p:nvPr/>
        </p:nvSpPr>
        <p:spPr>
          <a:xfrm>
            <a:off x="7485321" y="1898300"/>
            <a:ext cx="2509284" cy="1169193"/>
          </a:xfrm>
          <a:prstGeom prst="wedgeEllipseCallout">
            <a:avLst>
              <a:gd name="adj1" fmla="val -76766"/>
              <a:gd name="adj2" fmla="val 4431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Scalar multiplication is «commutative»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0A2E65-F5E4-403A-02E7-4B99CA988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921" y="4001294"/>
            <a:ext cx="3073400" cy="457200"/>
          </a:xfrm>
          <a:prstGeom prst="rect">
            <a:avLst/>
          </a:prstGeom>
        </p:spPr>
      </p:pic>
      <p:sp>
        <p:nvSpPr>
          <p:cNvPr id="8" name="Oval Callout 7">
            <a:extLst>
              <a:ext uri="{FF2B5EF4-FFF2-40B4-BE49-F238E27FC236}">
                <a16:creationId xmlns:a16="http://schemas.microsoft.com/office/drawing/2014/main" id="{98CACC28-50CA-ED9A-FDEC-103A48D32DB6}"/>
              </a:ext>
            </a:extLst>
          </p:cNvPr>
          <p:cNvSpPr/>
          <p:nvPr/>
        </p:nvSpPr>
        <p:spPr>
          <a:xfrm>
            <a:off x="8442252" y="3131677"/>
            <a:ext cx="3073400" cy="1169193"/>
          </a:xfrm>
          <a:prstGeom prst="wedgeEllipseCallout">
            <a:avLst>
              <a:gd name="adj1" fmla="val -76766"/>
              <a:gd name="adj2" fmla="val 4431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Matrix multiplication is «non- commutative»</a:t>
            </a:r>
          </a:p>
        </p:txBody>
      </p:sp>
    </p:spTree>
    <p:extLst>
      <p:ext uri="{BB962C8B-B14F-4D97-AF65-F5344CB8AC3E}">
        <p14:creationId xmlns:p14="http://schemas.microsoft.com/office/powerpoint/2010/main" val="81920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E41D6-3E34-9EC6-7EB5-E299E4F87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Example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A89FD9F-390D-3499-D582-17282D9AB2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690236" y="1690688"/>
            <a:ext cx="7023100" cy="22352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E1A276B-967D-6A0C-8B82-42AEB97237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0236" y="4049712"/>
            <a:ext cx="7023100" cy="2235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DF5490-0875-E7FD-7894-F9C591E55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8664" y="2579361"/>
            <a:ext cx="1088287" cy="6365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FBE614-0775-7D10-BD32-AB5DD27066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1820" y="4849039"/>
            <a:ext cx="1129354" cy="63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4910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14A9D-E74F-3C5C-D828-0492958A9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Matrices transform between vector spaces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D0E1F-C5AB-A4C2-C664-6B9E9A649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A matrix transforms from </a:t>
            </a:r>
            <a:r>
              <a:rPr lang="nb-NO" i="1"/>
              <a:t>n</a:t>
            </a:r>
            <a:r>
              <a:rPr lang="nb-NO"/>
              <a:t> to </a:t>
            </a:r>
            <a:r>
              <a:rPr lang="nb-NO" i="1"/>
              <a:t>m</a:t>
            </a:r>
            <a:r>
              <a:rPr lang="nb-NO"/>
              <a:t> dimensions: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51B050-E099-CCE0-38C7-AFC84105A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650" y="2819400"/>
            <a:ext cx="2400300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1227FC-CC71-51FE-3596-70FD9D008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2819400"/>
            <a:ext cx="2120900" cy="40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737FF2-7B60-0488-D921-513135CE14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0650" y="3938588"/>
            <a:ext cx="67183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123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545E0-6711-7C47-A2E7-B262010B9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2801"/>
            <a:ext cx="10515600" cy="1325563"/>
          </a:xfrm>
        </p:spPr>
        <p:txBody>
          <a:bodyPr/>
          <a:lstStyle/>
          <a:p>
            <a:r>
              <a:rPr lang="en-US" dirty="0"/>
              <a:t>General matrix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69977-77B8-584D-9064-87F854C0B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174455"/>
            <a:ext cx="11620618" cy="4351338"/>
          </a:xfrm>
        </p:spPr>
        <p:txBody>
          <a:bodyPr/>
          <a:lstStyle/>
          <a:p>
            <a:r>
              <a:rPr lang="en-US" b="1" dirty="0"/>
              <a:t> Composition </a:t>
            </a:r>
            <a:r>
              <a:rPr lang="en-US" dirty="0"/>
              <a:t>of linear transformatons are linear → </a:t>
            </a:r>
            <a:r>
              <a:rPr lang="en-US" b="1" dirty="0"/>
              <a:t>matrix-matrix product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731F9C-E4AB-174E-AFA0-86A6349A7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982" y="1818407"/>
            <a:ext cx="1127604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03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3204E-D999-A849-9DDA-10F226507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learn mathematics?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E48914-CF4F-1040-90AD-2A1125C95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1150" cy="4351338"/>
          </a:xfrm>
        </p:spPr>
        <p:txBody>
          <a:bodyPr/>
          <a:lstStyle/>
          <a:p>
            <a:r>
              <a:rPr lang="en-US" dirty="0"/>
              <a:t>Quantum chemistry requires mathematics</a:t>
            </a:r>
          </a:p>
          <a:p>
            <a:r>
              <a:rPr lang="en-US" dirty="0"/>
              <a:t>From applications of DFT …</a:t>
            </a:r>
          </a:p>
          <a:p>
            <a:r>
              <a:rPr lang="en-US" dirty="0"/>
              <a:t> … to invention of new methods</a:t>
            </a:r>
          </a:p>
          <a:p>
            <a:r>
              <a:rPr lang="en-US" dirty="0"/>
              <a:t>Mathematics is the language of science</a:t>
            </a:r>
          </a:p>
          <a:p>
            <a:r>
              <a:rPr lang="en-US" dirty="0"/>
              <a:t>Mathematics is </a:t>
            </a:r>
            <a:r>
              <a:rPr lang="en-US" i="1" dirty="0"/>
              <a:t>fun and useful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A64FA4-16A4-FC48-96F9-57BA872B8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7463" y="0"/>
            <a:ext cx="4574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529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16A68-EC3A-BA4C-AC77-16B34B561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of lecture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AD640E-BEA3-CE4D-81CA-434971AE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That’s it for today!</a:t>
            </a:r>
          </a:p>
          <a:p>
            <a:endParaRPr lang="en-US" dirty="0"/>
          </a:p>
          <a:p>
            <a:r>
              <a:rPr lang="en-US" dirty="0"/>
              <a:t>Tutorial:</a:t>
            </a:r>
          </a:p>
          <a:p>
            <a:pPr lvl="1"/>
            <a:r>
              <a:rPr lang="en-US" dirty="0"/>
              <a:t>Bring laptop or mobile device to read the exercise book</a:t>
            </a:r>
          </a:p>
          <a:p>
            <a:pPr lvl="1"/>
            <a:r>
              <a:rPr lang="en-US" dirty="0"/>
              <a:t>Additional content for other tutorials the rest of the week: optional math exercises</a:t>
            </a:r>
          </a:p>
        </p:txBody>
      </p:sp>
    </p:spTree>
    <p:extLst>
      <p:ext uri="{BB962C8B-B14F-4D97-AF65-F5344CB8AC3E}">
        <p14:creationId xmlns:p14="http://schemas.microsoft.com/office/powerpoint/2010/main" val="4293193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in a suit and tie&#10;&#10;Description automatically generated">
            <a:extLst>
              <a:ext uri="{FF2B5EF4-FFF2-40B4-BE49-F238E27FC236}">
                <a16:creationId xmlns:a16="http://schemas.microsoft.com/office/drawing/2014/main" id="{D8821426-CA2F-1079-1B8C-D1C85F8B73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30765"/>
          <a:stretch/>
        </p:blipFill>
        <p:spPr>
          <a:xfrm>
            <a:off x="5927834" y="488101"/>
            <a:ext cx="4480034" cy="48207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670434-A3EE-BA0C-E7AC-4AC8DBFDF3B0}"/>
              </a:ext>
            </a:extLst>
          </p:cNvPr>
          <p:cNvSpPr txBox="1"/>
          <p:nvPr/>
        </p:nvSpPr>
        <p:spPr>
          <a:xfrm>
            <a:off x="5858202" y="5487031"/>
            <a:ext cx="4619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George </a:t>
            </a:r>
            <a:r>
              <a:rPr lang="en-US" dirty="0" err="1"/>
              <a:t>Pólya</a:t>
            </a:r>
            <a:r>
              <a:rPr lang="en-US" dirty="0"/>
              <a:t> (1887–1985)</a:t>
            </a:r>
          </a:p>
          <a:p>
            <a:pPr algn="ctr"/>
            <a:r>
              <a:rPr lang="en-US" dirty="0"/>
              <a:t>Hungarian-American mathematician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36454249-7F6D-07D4-3C4D-E3F3966FCCA6}"/>
              </a:ext>
            </a:extLst>
          </p:cNvPr>
          <p:cNvSpPr/>
          <p:nvPr/>
        </p:nvSpPr>
        <p:spPr>
          <a:xfrm>
            <a:off x="300038" y="898005"/>
            <a:ext cx="4807989" cy="3702570"/>
          </a:xfrm>
          <a:prstGeom prst="wedgeRoundRectCallout">
            <a:avLst>
              <a:gd name="adj1" fmla="val 74734"/>
              <a:gd name="adj2" fmla="val 1909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Mathematics, you see, is not a spectator sport. To understand mathematics means to be able to do mathematics.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(From “How To Solve It”)</a:t>
            </a:r>
          </a:p>
        </p:txBody>
      </p:sp>
    </p:spTree>
    <p:extLst>
      <p:ext uri="{BB962C8B-B14F-4D97-AF65-F5344CB8AC3E}">
        <p14:creationId xmlns:p14="http://schemas.microsoft.com/office/powerpoint/2010/main" val="2791326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AC943-7D95-EA4F-B7DA-D622908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Mathematics at ESQC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9DA8A-A50C-ED47-88CC-AB92094F4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34125" cy="4351338"/>
          </a:xfrm>
        </p:spPr>
        <p:txBody>
          <a:bodyPr>
            <a:normAutofit/>
          </a:bodyPr>
          <a:lstStyle/>
          <a:p>
            <a:r>
              <a:rPr lang="en-US" dirty="0"/>
              <a:t>One cannot </a:t>
            </a:r>
            <a:r>
              <a:rPr lang="en-US" i="1" dirty="0"/>
              <a:t>teach</a:t>
            </a:r>
            <a:r>
              <a:rPr lang="en-US" dirty="0"/>
              <a:t> mathematics in 5 hours</a:t>
            </a:r>
          </a:p>
          <a:p>
            <a:pPr lvl="1"/>
            <a:r>
              <a:rPr lang="en-US" dirty="0"/>
              <a:t>We can give an overview</a:t>
            </a:r>
          </a:p>
          <a:p>
            <a:pPr lvl="1"/>
            <a:r>
              <a:rPr lang="en-US" dirty="0"/>
              <a:t>Inspiration</a:t>
            </a:r>
          </a:p>
          <a:p>
            <a:r>
              <a:rPr lang="en-US" dirty="0"/>
              <a:t>One cannot </a:t>
            </a:r>
            <a:r>
              <a:rPr lang="en-US" i="1" dirty="0"/>
              <a:t>learn</a:t>
            </a:r>
            <a:r>
              <a:rPr lang="en-US" dirty="0"/>
              <a:t> mathematics in 5 hours</a:t>
            </a:r>
          </a:p>
          <a:p>
            <a:pPr lvl="1"/>
            <a:r>
              <a:rPr lang="en-US" dirty="0"/>
              <a:t>Soak up the inspiration!</a:t>
            </a:r>
          </a:p>
          <a:p>
            <a:pPr lvl="1"/>
            <a:r>
              <a:rPr lang="en-US" dirty="0"/>
              <a:t>Do not despair – exercise!</a:t>
            </a:r>
          </a:p>
          <a:p>
            <a:r>
              <a:rPr lang="en-US" dirty="0"/>
              <a:t>Exercises:</a:t>
            </a:r>
          </a:p>
          <a:p>
            <a:pPr lvl="1"/>
            <a:r>
              <a:rPr lang="en-US" dirty="0"/>
              <a:t>The math exercises are </a:t>
            </a:r>
            <a:r>
              <a:rPr lang="en-US" i="1" dirty="0"/>
              <a:t>today!</a:t>
            </a:r>
          </a:p>
          <a:p>
            <a:pPr lvl="1"/>
            <a:r>
              <a:rPr lang="en-US" dirty="0"/>
              <a:t>Exercises focus on important topics</a:t>
            </a:r>
          </a:p>
        </p:txBody>
      </p:sp>
    </p:spTree>
    <p:extLst>
      <p:ext uri="{BB962C8B-B14F-4D97-AF65-F5344CB8AC3E}">
        <p14:creationId xmlns:p14="http://schemas.microsoft.com/office/powerpoint/2010/main" val="332076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02731-BEE0-4941-99E8-6CF91C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and complex numbers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63892-6650-2949-8241-B5261912C2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we work with every day</a:t>
            </a:r>
          </a:p>
        </p:txBody>
      </p:sp>
    </p:spTree>
    <p:extLst>
      <p:ext uri="{BB962C8B-B14F-4D97-AF65-F5344CB8AC3E}">
        <p14:creationId xmlns:p14="http://schemas.microsoft.com/office/powerpoint/2010/main" val="3090615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68806-67B0-6344-A732-87EAFA5D2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numbers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D798F9-715F-8B4E-9F8D-F4B923813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" y="2292350"/>
            <a:ext cx="11925300" cy="2273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91AA66-1571-584B-8A92-F90B675D2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34" y="4139520"/>
            <a:ext cx="3553104" cy="23533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7CA8E7-E0D7-A3B5-8D66-742BD723F6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600" y="1900464"/>
            <a:ext cx="28448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38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68806-67B0-6344-A732-87EAFA5D2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52BCA6-6EB0-9B4F-A400-429E09045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" y="2292350"/>
            <a:ext cx="11925300" cy="2273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8EF84D-B2AA-9B83-9F7A-8C822A0FB6FD}"/>
              </a:ext>
            </a:extLst>
          </p:cNvPr>
          <p:cNvSpPr txBox="1"/>
          <p:nvPr/>
        </p:nvSpPr>
        <p:spPr>
          <a:xfrm>
            <a:off x="413657" y="4833257"/>
            <a:ext cx="9532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occurs in Chinese mathematics &lt;300 AD (Han Period or before)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Called “absurd numbers” in Europe until 16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Europe, first satisfactory account by Cardano (1545)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493408-E1D3-76AD-D050-6F9E4F09A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50" y="1863138"/>
            <a:ext cx="47625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7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34380</TotalTime>
  <Words>1422</Words>
  <Application>Microsoft Macintosh PowerPoint</Application>
  <PresentationFormat>Widescreen</PresentationFormat>
  <Paragraphs>256</Paragraphs>
  <Slides>40</Slides>
  <Notes>25</Notes>
  <HiddenSlides>5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Arial</vt:lpstr>
      <vt:lpstr>Avenir Book</vt:lpstr>
      <vt:lpstr>Avenir Light</vt:lpstr>
      <vt:lpstr>Calibri</vt:lpstr>
      <vt:lpstr>Consolas</vt:lpstr>
      <vt:lpstr>Times New Roman</vt:lpstr>
      <vt:lpstr>Office Theme</vt:lpstr>
      <vt:lpstr>PowerPoint Presentation</vt:lpstr>
      <vt:lpstr>Material for mathematics course</vt:lpstr>
      <vt:lpstr>Introduction</vt:lpstr>
      <vt:lpstr>Why learn mathematics?</vt:lpstr>
      <vt:lpstr>PowerPoint Presentation</vt:lpstr>
      <vt:lpstr>Mathematics at ESQC</vt:lpstr>
      <vt:lpstr>Real and complex numbers</vt:lpstr>
      <vt:lpstr>Natural numbers</vt:lpstr>
      <vt:lpstr>Integers</vt:lpstr>
      <vt:lpstr>Rational numbers</vt:lpstr>
      <vt:lpstr>Real numbers</vt:lpstr>
      <vt:lpstr>Complex numbers</vt:lpstr>
      <vt:lpstr>Geometric interpretation</vt:lpstr>
      <vt:lpstr>Fundamental theorem of algebra</vt:lpstr>
      <vt:lpstr>An introduction to linear algebra</vt:lpstr>
      <vt:lpstr>1. Liner algebra in 2D</vt:lpstr>
      <vt:lpstr>Points in the plane</vt:lpstr>
      <vt:lpstr>Points as arrows: Vectors</vt:lpstr>
      <vt:lpstr>Inner product and norm</vt:lpstr>
      <vt:lpstr>Linear transformations in the plane</vt:lpstr>
      <vt:lpstr>PowerPoint Presentation</vt:lpstr>
      <vt:lpstr>The standard basis</vt:lpstr>
      <vt:lpstr>Other bases</vt:lpstr>
      <vt:lpstr>Eigenvalue problem</vt:lpstr>
      <vt:lpstr>2. Higher dimensions</vt:lpstr>
      <vt:lpstr>Higher dimensions</vt:lpstr>
      <vt:lpstr>Basis in higher dimensions</vt:lpstr>
      <vt:lpstr>Linear transformations in higher dimensions </vt:lpstr>
      <vt:lpstr>Demo: blurring an image</vt:lpstr>
      <vt:lpstr>Matrices</vt:lpstr>
      <vt:lpstr>The matrix-vector product</vt:lpstr>
      <vt:lpstr>Matrices = linear transformations</vt:lpstr>
      <vt:lpstr>Matrix-matrix product</vt:lpstr>
      <vt:lpstr>Computing the matrix product</vt:lpstr>
      <vt:lpstr>Eamples of linear transformations in 2D</vt:lpstr>
      <vt:lpstr>Matrix multiplication is not commutative</vt:lpstr>
      <vt:lpstr>Example</vt:lpstr>
      <vt:lpstr>Matrices transform between vector spaces</vt:lpstr>
      <vt:lpstr>General matrix product</vt:lpstr>
      <vt:lpstr>End of lecture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Simen Kvaal</dc:creator>
  <cp:lastModifiedBy>Simen Kvaal</cp:lastModifiedBy>
  <cp:revision>135</cp:revision>
  <dcterms:created xsi:type="dcterms:W3CDTF">2022-09-11T10:09:47Z</dcterms:created>
  <dcterms:modified xsi:type="dcterms:W3CDTF">2026-09-08T10:09:09Z</dcterms:modified>
</cp:coreProperties>
</file>